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65"/>
  </p:notesMasterIdLst>
  <p:sldIdLst>
    <p:sldId id="256" r:id="rId5"/>
    <p:sldId id="257" r:id="rId6"/>
    <p:sldId id="258" r:id="rId7"/>
    <p:sldId id="265" r:id="rId8"/>
    <p:sldId id="264" r:id="rId9"/>
    <p:sldId id="263" r:id="rId10"/>
    <p:sldId id="262" r:id="rId11"/>
    <p:sldId id="261" r:id="rId12"/>
    <p:sldId id="260" r:id="rId13"/>
    <p:sldId id="259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10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8.xml"/><Relationship Id="rId5" Type="http://schemas.openxmlformats.org/officeDocument/2006/relationships/slide" Target="../slides/slide7.xml"/><Relationship Id="rId4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15EC2-A007-4AE4-968D-432B9F5E5240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0CF3535-3CA6-4EF2-85B7-626EA3DA52FE}">
      <dgm:prSet phldrT="[Текст]"/>
      <dgm:spPr/>
      <dgm:t>
        <a:bodyPr/>
        <a:lstStyle/>
        <a:p>
          <a:r>
            <a:rPr lang="uk-UA" u="sng" dirty="0" smtClean="0">
              <a:latin typeface="Century Gothic" pitchFamily="34" charset="0"/>
              <a:hlinkClick xmlns:r="http://schemas.openxmlformats.org/officeDocument/2006/relationships" r:id="rId1" action="ppaction://hlinksldjump"/>
            </a:rPr>
            <a:t>Технології на основі особистісної орієнтації педагогічного процесу</a:t>
          </a:r>
          <a:endParaRPr lang="ru-RU" u="sng" dirty="0">
            <a:latin typeface="Century Gothic" pitchFamily="34" charset="0"/>
          </a:endParaRPr>
        </a:p>
      </dgm:t>
    </dgm:pt>
    <dgm:pt modelId="{8CD6CA7F-FA53-4762-949D-574FD160A12B}" type="parTrans" cxnId="{91BE0FFA-FCD2-4A93-867B-F305B2D56B32}">
      <dgm:prSet/>
      <dgm:spPr/>
      <dgm:t>
        <a:bodyPr/>
        <a:lstStyle/>
        <a:p>
          <a:endParaRPr lang="ru-RU"/>
        </a:p>
      </dgm:t>
    </dgm:pt>
    <dgm:pt modelId="{032FED43-3F2E-4618-9FBD-CC2925EFF8B7}" type="sibTrans" cxnId="{91BE0FFA-FCD2-4A93-867B-F305B2D56B32}">
      <dgm:prSet/>
      <dgm:spPr/>
      <dgm:t>
        <a:bodyPr/>
        <a:lstStyle/>
        <a:p>
          <a:endParaRPr lang="ru-RU"/>
        </a:p>
      </dgm:t>
    </dgm:pt>
    <dgm:pt modelId="{32A69798-0CB9-4A6E-9A4B-E5EA6529E614}">
      <dgm:prSet phldrT="[Текст]"/>
      <dgm:spPr/>
      <dgm:t>
        <a:bodyPr/>
        <a:lstStyle/>
        <a:p>
          <a:r>
            <a:rPr lang="uk-UA" dirty="0" smtClean="0">
              <a:latin typeface="Century Gothic" pitchFamily="34" charset="0"/>
              <a:hlinkClick xmlns:r="http://schemas.openxmlformats.org/officeDocument/2006/relationships" r:id="rId2" action="ppaction://hlinksldjump"/>
            </a:rPr>
            <a:t>Технології на основі активізації діяльності учнів</a:t>
          </a:r>
          <a:endParaRPr lang="ru-RU" dirty="0">
            <a:latin typeface="Century Gothic" pitchFamily="34" charset="0"/>
          </a:endParaRPr>
        </a:p>
      </dgm:t>
    </dgm:pt>
    <dgm:pt modelId="{2315DF5E-069A-4AB2-B5B1-D64FED685AD9}" type="parTrans" cxnId="{CBA9BB01-9E0B-4B79-AF4F-80BABB47DB57}">
      <dgm:prSet/>
      <dgm:spPr/>
      <dgm:t>
        <a:bodyPr/>
        <a:lstStyle/>
        <a:p>
          <a:endParaRPr lang="ru-RU"/>
        </a:p>
      </dgm:t>
    </dgm:pt>
    <dgm:pt modelId="{E27F16EE-A1FC-4E54-94F9-4C1E2F60A60D}" type="sibTrans" cxnId="{CBA9BB01-9E0B-4B79-AF4F-80BABB47DB57}">
      <dgm:prSet/>
      <dgm:spPr/>
      <dgm:t>
        <a:bodyPr/>
        <a:lstStyle/>
        <a:p>
          <a:endParaRPr lang="ru-RU"/>
        </a:p>
      </dgm:t>
    </dgm:pt>
    <dgm:pt modelId="{0747A4A8-405C-48AF-86A5-945998D4D6F7}">
      <dgm:prSet phldrT="[Текст]"/>
      <dgm:spPr/>
      <dgm:t>
        <a:bodyPr/>
        <a:lstStyle/>
        <a:p>
          <a:r>
            <a:rPr lang="uk-UA" dirty="0" smtClean="0">
              <a:latin typeface="Century Gothic" pitchFamily="34" charset="0"/>
              <a:hlinkClick xmlns:r="http://schemas.openxmlformats.org/officeDocument/2006/relationships" r:id="rId3" action="ppaction://hlinksldjump"/>
            </a:rPr>
            <a:t>Технології на основі ефективності управління та організації навчального процесу</a:t>
          </a:r>
          <a:endParaRPr lang="ru-RU" dirty="0">
            <a:latin typeface="Century Gothic" pitchFamily="34" charset="0"/>
          </a:endParaRPr>
        </a:p>
      </dgm:t>
    </dgm:pt>
    <dgm:pt modelId="{AAB9E9CA-929A-4B82-947C-15965E65C5C1}" type="parTrans" cxnId="{592A56B2-74B1-49CC-9F09-4738249425BF}">
      <dgm:prSet/>
      <dgm:spPr/>
      <dgm:t>
        <a:bodyPr/>
        <a:lstStyle/>
        <a:p>
          <a:endParaRPr lang="ru-RU"/>
        </a:p>
      </dgm:t>
    </dgm:pt>
    <dgm:pt modelId="{40414677-436C-4573-8789-81F391CFCF4F}" type="sibTrans" cxnId="{592A56B2-74B1-49CC-9F09-4738249425BF}">
      <dgm:prSet/>
      <dgm:spPr/>
      <dgm:t>
        <a:bodyPr/>
        <a:lstStyle/>
        <a:p>
          <a:endParaRPr lang="ru-RU"/>
        </a:p>
      </dgm:t>
    </dgm:pt>
    <dgm:pt modelId="{B45A42E3-8B0D-43A3-9A74-AC1373D1189A}">
      <dgm:prSet phldrT="[Текст]"/>
      <dgm:spPr/>
      <dgm:t>
        <a:bodyPr/>
        <a:lstStyle/>
        <a:p>
          <a:r>
            <a:rPr lang="uk-UA" dirty="0" smtClean="0">
              <a:latin typeface="Century Gothic" pitchFamily="34" charset="0"/>
              <a:hlinkClick xmlns:r="http://schemas.openxmlformats.org/officeDocument/2006/relationships" r:id="rId4" action="ppaction://hlinksldjump"/>
            </a:rPr>
            <a:t>Технології розвивального навчання</a:t>
          </a:r>
          <a:endParaRPr lang="ru-RU" dirty="0">
            <a:latin typeface="Century Gothic" pitchFamily="34" charset="0"/>
          </a:endParaRPr>
        </a:p>
      </dgm:t>
    </dgm:pt>
    <dgm:pt modelId="{A3E1FCFC-29F3-4801-B923-060ACDAC54A7}" type="parTrans" cxnId="{6902B83E-697F-41EC-AA17-CE6321FAF335}">
      <dgm:prSet/>
      <dgm:spPr/>
      <dgm:t>
        <a:bodyPr/>
        <a:lstStyle/>
        <a:p>
          <a:endParaRPr lang="ru-RU"/>
        </a:p>
      </dgm:t>
    </dgm:pt>
    <dgm:pt modelId="{259E675F-73C0-4E48-944D-3BBFD7872CB5}" type="sibTrans" cxnId="{6902B83E-697F-41EC-AA17-CE6321FAF335}">
      <dgm:prSet/>
      <dgm:spPr/>
      <dgm:t>
        <a:bodyPr/>
        <a:lstStyle/>
        <a:p>
          <a:endParaRPr lang="ru-RU"/>
        </a:p>
      </dgm:t>
    </dgm:pt>
    <dgm:pt modelId="{1D3EF0AB-2E94-4249-B3FA-31E861BA9949}">
      <dgm:prSet phldrT="[Текст]"/>
      <dgm:spPr/>
      <dgm:t>
        <a:bodyPr/>
        <a:lstStyle/>
        <a:p>
          <a:r>
            <a:rPr lang="uk-UA" dirty="0" smtClean="0">
              <a:latin typeface="Century Gothic" pitchFamily="34" charset="0"/>
              <a:hlinkClick xmlns:r="http://schemas.openxmlformats.org/officeDocument/2006/relationships" r:id="rId5" action="ppaction://hlinksldjump"/>
            </a:rPr>
            <a:t>Технології на основі дидактичного удосконалення і реконструювання матеріалу</a:t>
          </a:r>
          <a:endParaRPr lang="ru-RU" dirty="0">
            <a:latin typeface="Century Gothic" pitchFamily="34" charset="0"/>
          </a:endParaRPr>
        </a:p>
      </dgm:t>
    </dgm:pt>
    <dgm:pt modelId="{CFD0275E-B746-408D-8E4E-F18632773EDC}" type="parTrans" cxnId="{27C293D8-64F6-4753-9A6C-91EB51BAFAB0}">
      <dgm:prSet/>
      <dgm:spPr/>
      <dgm:t>
        <a:bodyPr/>
        <a:lstStyle/>
        <a:p>
          <a:endParaRPr lang="ru-RU"/>
        </a:p>
      </dgm:t>
    </dgm:pt>
    <dgm:pt modelId="{A24D8A44-3C95-4B8C-8A27-1D764E357F1A}" type="sibTrans" cxnId="{27C293D8-64F6-4753-9A6C-91EB51BAFAB0}">
      <dgm:prSet/>
      <dgm:spPr/>
      <dgm:t>
        <a:bodyPr/>
        <a:lstStyle/>
        <a:p>
          <a:endParaRPr lang="ru-RU"/>
        </a:p>
      </dgm:t>
    </dgm:pt>
    <dgm:pt modelId="{8399C9E8-58D1-4DD4-8DCD-F5E5AA5FD3FB}">
      <dgm:prSet phldrT="[Текст]"/>
      <dgm:spPr/>
      <dgm:t>
        <a:bodyPr/>
        <a:lstStyle/>
        <a:p>
          <a:r>
            <a:rPr lang="uk-UA" dirty="0" smtClean="0">
              <a:latin typeface="Century Gothic" pitchFamily="34" charset="0"/>
              <a:hlinkClick xmlns:r="http://schemas.openxmlformats.org/officeDocument/2006/relationships" r:id="rId6" action="ppaction://hlinksldjump"/>
            </a:rPr>
            <a:t>Окремі предметні технології</a:t>
          </a:r>
          <a:endParaRPr lang="ru-RU" dirty="0">
            <a:latin typeface="Century Gothic" pitchFamily="34" charset="0"/>
          </a:endParaRPr>
        </a:p>
      </dgm:t>
    </dgm:pt>
    <dgm:pt modelId="{D7999C20-A2E0-4163-8DD8-310D15697558}" type="parTrans" cxnId="{A49CFAAA-8B4D-4E58-A6E3-CEFBCC53E5AA}">
      <dgm:prSet/>
      <dgm:spPr/>
      <dgm:t>
        <a:bodyPr/>
        <a:lstStyle/>
        <a:p>
          <a:endParaRPr lang="ru-RU"/>
        </a:p>
      </dgm:t>
    </dgm:pt>
    <dgm:pt modelId="{5147B5C6-B921-4AD5-8945-2CABEDC1F50E}" type="sibTrans" cxnId="{A49CFAAA-8B4D-4E58-A6E3-CEFBCC53E5AA}">
      <dgm:prSet/>
      <dgm:spPr/>
      <dgm:t>
        <a:bodyPr/>
        <a:lstStyle/>
        <a:p>
          <a:endParaRPr lang="ru-RU"/>
        </a:p>
      </dgm:t>
    </dgm:pt>
    <dgm:pt modelId="{B2C894F7-62F7-4A5B-B33A-19AC5D0BC261}">
      <dgm:prSet phldrT="[Текст]"/>
      <dgm:spPr/>
      <dgm:t>
        <a:bodyPr/>
        <a:lstStyle/>
        <a:p>
          <a:r>
            <a:rPr lang="uk-UA" dirty="0" smtClean="0">
              <a:latin typeface="Century Gothic" pitchFamily="34" charset="0"/>
              <a:hlinkClick xmlns:r="http://schemas.openxmlformats.org/officeDocument/2006/relationships" r:id="rId7" action="ppaction://hlinksldjump"/>
            </a:rPr>
            <a:t>Педагогічні технології авторських шкіл</a:t>
          </a:r>
          <a:endParaRPr lang="ru-RU" dirty="0">
            <a:latin typeface="Century Gothic" pitchFamily="34" charset="0"/>
          </a:endParaRPr>
        </a:p>
      </dgm:t>
    </dgm:pt>
    <dgm:pt modelId="{1912F5A8-0567-4AC8-9F3D-8C3C6472A4CD}" type="parTrans" cxnId="{C4F59534-B4BD-45D2-97E1-7D7C2D7C022A}">
      <dgm:prSet/>
      <dgm:spPr/>
      <dgm:t>
        <a:bodyPr/>
        <a:lstStyle/>
        <a:p>
          <a:endParaRPr lang="ru-RU"/>
        </a:p>
      </dgm:t>
    </dgm:pt>
    <dgm:pt modelId="{8E2752D6-5DC6-4BC2-8594-E1E3C0693F81}" type="sibTrans" cxnId="{C4F59534-B4BD-45D2-97E1-7D7C2D7C022A}">
      <dgm:prSet/>
      <dgm:spPr/>
      <dgm:t>
        <a:bodyPr/>
        <a:lstStyle/>
        <a:p>
          <a:endParaRPr lang="ru-RU"/>
        </a:p>
      </dgm:t>
    </dgm:pt>
    <dgm:pt modelId="{F7A4305F-F023-4386-AFE5-B1F7305C55E6}" type="pres">
      <dgm:prSet presAssocID="{5E215EC2-A007-4AE4-968D-432B9F5E524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627F5C-BF6C-4E9C-82D8-A8A8AC520D3A}" type="pres">
      <dgm:prSet presAssocID="{B0CF3535-3CA6-4EF2-85B7-626EA3DA52FE}" presName="composite" presStyleCnt="0"/>
      <dgm:spPr/>
    </dgm:pt>
    <dgm:pt modelId="{E8BA6FE7-D096-43E9-99B8-566D2D4FC84B}" type="pres">
      <dgm:prSet presAssocID="{B0CF3535-3CA6-4EF2-85B7-626EA3DA52FE}" presName="imgShp" presStyleLbl="fgImgPlace1" presStyleIdx="0" presStyleCnt="7" custLinFactNeighborX="-18608" custLinFactNeighborY="10613"/>
      <dgm:spPr/>
    </dgm:pt>
    <dgm:pt modelId="{0F6000F3-4B88-41D7-93EC-00745642E40E}" type="pres">
      <dgm:prSet presAssocID="{B0CF3535-3CA6-4EF2-85B7-626EA3DA52FE}" presName="txShp" presStyleLbl="node1" presStyleIdx="0" presStyleCnt="7" custLinFactNeighborX="-565" custLinFactNeighborY="10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7C26B-5A88-4B81-A2E4-9AAEBB9E5353}" type="pres">
      <dgm:prSet presAssocID="{032FED43-3F2E-4618-9FBD-CC2925EFF8B7}" presName="spacing" presStyleCnt="0"/>
      <dgm:spPr/>
    </dgm:pt>
    <dgm:pt modelId="{6DD321D7-F7FF-4B1C-AA0C-32191748334F}" type="pres">
      <dgm:prSet presAssocID="{32A69798-0CB9-4A6E-9A4B-E5EA6529E614}" presName="composite" presStyleCnt="0"/>
      <dgm:spPr/>
    </dgm:pt>
    <dgm:pt modelId="{83E34BDB-29FE-49BB-BFF0-B53C908FC26E}" type="pres">
      <dgm:prSet presAssocID="{32A69798-0CB9-4A6E-9A4B-E5EA6529E614}" presName="imgShp" presStyleLbl="fgImgPlace1" presStyleIdx="1" presStyleCnt="7" custLinFactNeighborX="24854" custLinFactNeighborY="213"/>
      <dgm:spPr/>
    </dgm:pt>
    <dgm:pt modelId="{F53192A1-25FE-412D-98B8-E27FE46A6086}" type="pres">
      <dgm:prSet presAssocID="{32A69798-0CB9-4A6E-9A4B-E5EA6529E614}" presName="txShp" presStyleLbl="node1" presStyleIdx="1" presStyleCnt="7" custLinFactNeighborX="8317" custLinFactNeighborY="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3FBFB-DACE-4222-8253-24329FB88254}" type="pres">
      <dgm:prSet presAssocID="{E27F16EE-A1FC-4E54-94F9-4C1E2F60A60D}" presName="spacing" presStyleCnt="0"/>
      <dgm:spPr/>
    </dgm:pt>
    <dgm:pt modelId="{427423CA-3B6A-495E-853D-9271984743E9}" type="pres">
      <dgm:prSet presAssocID="{0747A4A8-405C-48AF-86A5-945998D4D6F7}" presName="composite" presStyleCnt="0"/>
      <dgm:spPr/>
    </dgm:pt>
    <dgm:pt modelId="{2253AE5C-6C52-4A93-9EE2-B56530035F85}" type="pres">
      <dgm:prSet presAssocID="{0747A4A8-405C-48AF-86A5-945998D4D6F7}" presName="imgShp" presStyleLbl="fgImgPlace1" presStyleIdx="2" presStyleCnt="7" custLinFactNeighborX="72607" custLinFactNeighborY="673"/>
      <dgm:spPr/>
    </dgm:pt>
    <dgm:pt modelId="{A5F261A0-DA58-49CC-B76C-444BA81BA14C}" type="pres">
      <dgm:prSet presAssocID="{0747A4A8-405C-48AF-86A5-945998D4D6F7}" presName="txShp" presStyleLbl="node1" presStyleIdx="2" presStyleCnt="7" custLinFactNeighborX="15422" custLinFactNeighborY="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D18B1-9DB1-4642-A06B-4C414F49F36A}" type="pres">
      <dgm:prSet presAssocID="{40414677-436C-4573-8789-81F391CFCF4F}" presName="spacing" presStyleCnt="0"/>
      <dgm:spPr/>
    </dgm:pt>
    <dgm:pt modelId="{3EF21FEB-BF85-4BE1-9EF9-584F8966FBE3}" type="pres">
      <dgm:prSet presAssocID="{1D3EF0AB-2E94-4249-B3FA-31E861BA9949}" presName="composite" presStyleCnt="0"/>
      <dgm:spPr/>
    </dgm:pt>
    <dgm:pt modelId="{8D742154-C359-461F-90AA-A7409ECF22D9}" type="pres">
      <dgm:prSet presAssocID="{1D3EF0AB-2E94-4249-B3FA-31E861BA9949}" presName="imgShp" presStyleLbl="fgImgPlace1" presStyleIdx="3" presStyleCnt="7" custLinFactNeighborX="98730" custLinFactNeighborY="1133"/>
      <dgm:spPr/>
    </dgm:pt>
    <dgm:pt modelId="{BA96A48B-80CB-4B7E-AB69-2EC501193883}" type="pres">
      <dgm:prSet presAssocID="{1D3EF0AB-2E94-4249-B3FA-31E861BA9949}" presName="txShp" presStyleLbl="node1" presStyleIdx="3" presStyleCnt="7" custLinFactNeighborX="21099" custLinFactNeighborY="1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1A350-C96E-4244-9513-CE45BCDB15D7}" type="pres">
      <dgm:prSet presAssocID="{A24D8A44-3C95-4B8C-8A27-1D764E357F1A}" presName="spacing" presStyleCnt="0"/>
      <dgm:spPr/>
    </dgm:pt>
    <dgm:pt modelId="{08EB1ABE-8B3B-415F-B511-9DAF0B51ADA4}" type="pres">
      <dgm:prSet presAssocID="{8399C9E8-58D1-4DD4-8DCD-F5E5AA5FD3FB}" presName="composite" presStyleCnt="0"/>
      <dgm:spPr/>
    </dgm:pt>
    <dgm:pt modelId="{792BBA3B-C14E-4933-85BB-274F38DEA79D}" type="pres">
      <dgm:prSet presAssocID="{8399C9E8-58D1-4DD4-8DCD-F5E5AA5FD3FB}" presName="imgShp" presStyleLbl="fgImgPlace1" presStyleIdx="4" presStyleCnt="7" custLinFactNeighborX="71027" custLinFactNeighborY="1594"/>
      <dgm:spPr/>
    </dgm:pt>
    <dgm:pt modelId="{24A05809-CD60-43A4-B49B-CE03AF01AD80}" type="pres">
      <dgm:prSet presAssocID="{8399C9E8-58D1-4DD4-8DCD-F5E5AA5FD3FB}" presName="txShp" presStyleLbl="node1" presStyleIdx="4" presStyleCnt="7" custLinFactNeighborX="14702" custLinFactNeighborY="1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68ECF-9941-4CB5-9143-3292C4E240E2}" type="pres">
      <dgm:prSet presAssocID="{5147B5C6-B921-4AD5-8945-2CABEDC1F50E}" presName="spacing" presStyleCnt="0"/>
      <dgm:spPr/>
    </dgm:pt>
    <dgm:pt modelId="{0D36FB5F-6271-401B-A5A1-6DD09AE6C956}" type="pres">
      <dgm:prSet presAssocID="{B45A42E3-8B0D-43A3-9A74-AC1373D1189A}" presName="composite" presStyleCnt="0"/>
      <dgm:spPr/>
    </dgm:pt>
    <dgm:pt modelId="{147B4211-BE23-4925-9C7E-E3123F1BAF66}" type="pres">
      <dgm:prSet presAssocID="{B45A42E3-8B0D-43A3-9A74-AC1373D1189A}" presName="imgShp" presStyleLbl="fgImgPlace1" presStyleIdx="5" presStyleCnt="7" custLinFactNeighborX="24854" custLinFactNeighborY="-8806"/>
      <dgm:spPr/>
    </dgm:pt>
    <dgm:pt modelId="{ADD41DAE-7A25-4CAB-BA8F-6E5E92F2EF78}" type="pres">
      <dgm:prSet presAssocID="{B45A42E3-8B0D-43A3-9A74-AC1373D1189A}" presName="txShp" presStyleLbl="node1" presStyleIdx="5" presStyleCnt="7" custLinFactNeighborX="7597" custLinFactNeighborY="2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64543-9293-43B0-8CE2-4B5915992EF3}" type="pres">
      <dgm:prSet presAssocID="{259E675F-73C0-4E48-944D-3BBFD7872CB5}" presName="spacing" presStyleCnt="0"/>
      <dgm:spPr/>
    </dgm:pt>
    <dgm:pt modelId="{D7D8E43C-73B2-486D-B05C-70EB3869C88D}" type="pres">
      <dgm:prSet presAssocID="{B2C894F7-62F7-4A5B-B33A-19AC5D0BC261}" presName="composite" presStyleCnt="0"/>
      <dgm:spPr/>
    </dgm:pt>
    <dgm:pt modelId="{2AB65F52-5331-44F5-8B2D-2EF641F2BA73}" type="pres">
      <dgm:prSet presAssocID="{B2C894F7-62F7-4A5B-B33A-19AC5D0BC261}" presName="imgShp" presStyleLbl="fgImgPlace1" presStyleIdx="6" presStyleCnt="7" custLinFactNeighborX="-21318" custLinFactNeighborY="-8345"/>
      <dgm:spPr/>
    </dgm:pt>
    <dgm:pt modelId="{A8FC4516-FFCE-4035-9C9A-0C11A0B8FE41}" type="pres">
      <dgm:prSet presAssocID="{B2C894F7-62F7-4A5B-B33A-19AC5D0BC261}" presName="txShp" presStyleLbl="node1" presStyleIdx="6" presStyleCnt="7" custLinFactNeighborX="-3061" custLinFactNeighborY="-8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9AA6A7-F018-42BB-B48E-5D493C2B33C0}" type="presOf" srcId="{5E215EC2-A007-4AE4-968D-432B9F5E5240}" destId="{F7A4305F-F023-4386-AFE5-B1F7305C55E6}" srcOrd="0" destOrd="0" presId="urn:microsoft.com/office/officeart/2005/8/layout/vList3"/>
    <dgm:cxn modelId="{CBA9BB01-9E0B-4B79-AF4F-80BABB47DB57}" srcId="{5E215EC2-A007-4AE4-968D-432B9F5E5240}" destId="{32A69798-0CB9-4A6E-9A4B-E5EA6529E614}" srcOrd="1" destOrd="0" parTransId="{2315DF5E-069A-4AB2-B5B1-D64FED685AD9}" sibTransId="{E27F16EE-A1FC-4E54-94F9-4C1E2F60A60D}"/>
    <dgm:cxn modelId="{BD8F5405-1EAB-4065-81A3-E136A9DCD5C7}" type="presOf" srcId="{1D3EF0AB-2E94-4249-B3FA-31E861BA9949}" destId="{BA96A48B-80CB-4B7E-AB69-2EC501193883}" srcOrd="0" destOrd="0" presId="urn:microsoft.com/office/officeart/2005/8/layout/vList3"/>
    <dgm:cxn modelId="{5EACE1A7-494E-4B3D-9070-C01562B70589}" type="presOf" srcId="{32A69798-0CB9-4A6E-9A4B-E5EA6529E614}" destId="{F53192A1-25FE-412D-98B8-E27FE46A6086}" srcOrd="0" destOrd="0" presId="urn:microsoft.com/office/officeart/2005/8/layout/vList3"/>
    <dgm:cxn modelId="{573B782C-7F2E-48B3-9FB4-D12A4EA9B976}" type="presOf" srcId="{B0CF3535-3CA6-4EF2-85B7-626EA3DA52FE}" destId="{0F6000F3-4B88-41D7-93EC-00745642E40E}" srcOrd="0" destOrd="0" presId="urn:microsoft.com/office/officeart/2005/8/layout/vList3"/>
    <dgm:cxn modelId="{70EE06E4-3435-4F9D-9AE3-396858623A40}" type="presOf" srcId="{B2C894F7-62F7-4A5B-B33A-19AC5D0BC261}" destId="{A8FC4516-FFCE-4035-9C9A-0C11A0B8FE41}" srcOrd="0" destOrd="0" presId="urn:microsoft.com/office/officeart/2005/8/layout/vList3"/>
    <dgm:cxn modelId="{A3415204-E717-47B6-B355-F0E3E9EF7179}" type="presOf" srcId="{8399C9E8-58D1-4DD4-8DCD-F5E5AA5FD3FB}" destId="{24A05809-CD60-43A4-B49B-CE03AF01AD80}" srcOrd="0" destOrd="0" presId="urn:microsoft.com/office/officeart/2005/8/layout/vList3"/>
    <dgm:cxn modelId="{6902B83E-697F-41EC-AA17-CE6321FAF335}" srcId="{5E215EC2-A007-4AE4-968D-432B9F5E5240}" destId="{B45A42E3-8B0D-43A3-9A74-AC1373D1189A}" srcOrd="5" destOrd="0" parTransId="{A3E1FCFC-29F3-4801-B923-060ACDAC54A7}" sibTransId="{259E675F-73C0-4E48-944D-3BBFD7872CB5}"/>
    <dgm:cxn modelId="{592A56B2-74B1-49CC-9F09-4738249425BF}" srcId="{5E215EC2-A007-4AE4-968D-432B9F5E5240}" destId="{0747A4A8-405C-48AF-86A5-945998D4D6F7}" srcOrd="2" destOrd="0" parTransId="{AAB9E9CA-929A-4B82-947C-15965E65C5C1}" sibTransId="{40414677-436C-4573-8789-81F391CFCF4F}"/>
    <dgm:cxn modelId="{27C293D8-64F6-4753-9A6C-91EB51BAFAB0}" srcId="{5E215EC2-A007-4AE4-968D-432B9F5E5240}" destId="{1D3EF0AB-2E94-4249-B3FA-31E861BA9949}" srcOrd="3" destOrd="0" parTransId="{CFD0275E-B746-408D-8E4E-F18632773EDC}" sibTransId="{A24D8A44-3C95-4B8C-8A27-1D764E357F1A}"/>
    <dgm:cxn modelId="{1692004E-CFDF-4033-90AD-477B4DAB314A}" type="presOf" srcId="{0747A4A8-405C-48AF-86A5-945998D4D6F7}" destId="{A5F261A0-DA58-49CC-B76C-444BA81BA14C}" srcOrd="0" destOrd="0" presId="urn:microsoft.com/office/officeart/2005/8/layout/vList3"/>
    <dgm:cxn modelId="{A49CFAAA-8B4D-4E58-A6E3-CEFBCC53E5AA}" srcId="{5E215EC2-A007-4AE4-968D-432B9F5E5240}" destId="{8399C9E8-58D1-4DD4-8DCD-F5E5AA5FD3FB}" srcOrd="4" destOrd="0" parTransId="{D7999C20-A2E0-4163-8DD8-310D15697558}" sibTransId="{5147B5C6-B921-4AD5-8945-2CABEDC1F50E}"/>
    <dgm:cxn modelId="{9D519111-9665-41A7-8EA2-8E5D7F6B9977}" type="presOf" srcId="{B45A42E3-8B0D-43A3-9A74-AC1373D1189A}" destId="{ADD41DAE-7A25-4CAB-BA8F-6E5E92F2EF78}" srcOrd="0" destOrd="0" presId="urn:microsoft.com/office/officeart/2005/8/layout/vList3"/>
    <dgm:cxn modelId="{C4F59534-B4BD-45D2-97E1-7D7C2D7C022A}" srcId="{5E215EC2-A007-4AE4-968D-432B9F5E5240}" destId="{B2C894F7-62F7-4A5B-B33A-19AC5D0BC261}" srcOrd="6" destOrd="0" parTransId="{1912F5A8-0567-4AC8-9F3D-8C3C6472A4CD}" sibTransId="{8E2752D6-5DC6-4BC2-8594-E1E3C0693F81}"/>
    <dgm:cxn modelId="{91BE0FFA-FCD2-4A93-867B-F305B2D56B32}" srcId="{5E215EC2-A007-4AE4-968D-432B9F5E5240}" destId="{B0CF3535-3CA6-4EF2-85B7-626EA3DA52FE}" srcOrd="0" destOrd="0" parTransId="{8CD6CA7F-FA53-4762-949D-574FD160A12B}" sibTransId="{032FED43-3F2E-4618-9FBD-CC2925EFF8B7}"/>
    <dgm:cxn modelId="{F45051F3-CFA6-442F-84A1-EBF7E4126ED7}" type="presParOf" srcId="{F7A4305F-F023-4386-AFE5-B1F7305C55E6}" destId="{49627F5C-BF6C-4E9C-82D8-A8A8AC520D3A}" srcOrd="0" destOrd="0" presId="urn:microsoft.com/office/officeart/2005/8/layout/vList3"/>
    <dgm:cxn modelId="{ABAD3786-1FB1-4812-93E4-59CE69586640}" type="presParOf" srcId="{49627F5C-BF6C-4E9C-82D8-A8A8AC520D3A}" destId="{E8BA6FE7-D096-43E9-99B8-566D2D4FC84B}" srcOrd="0" destOrd="0" presId="urn:microsoft.com/office/officeart/2005/8/layout/vList3"/>
    <dgm:cxn modelId="{756A6862-9A25-443D-A412-6C57AB535B8E}" type="presParOf" srcId="{49627F5C-BF6C-4E9C-82D8-A8A8AC520D3A}" destId="{0F6000F3-4B88-41D7-93EC-00745642E40E}" srcOrd="1" destOrd="0" presId="urn:microsoft.com/office/officeart/2005/8/layout/vList3"/>
    <dgm:cxn modelId="{3AC44FD7-EF05-4765-B35A-0BB2EAE6C852}" type="presParOf" srcId="{F7A4305F-F023-4386-AFE5-B1F7305C55E6}" destId="{4B47C26B-5A88-4B81-A2E4-9AAEBB9E5353}" srcOrd="1" destOrd="0" presId="urn:microsoft.com/office/officeart/2005/8/layout/vList3"/>
    <dgm:cxn modelId="{B43843F5-A498-4F11-B58F-0DF7EBAC83C8}" type="presParOf" srcId="{F7A4305F-F023-4386-AFE5-B1F7305C55E6}" destId="{6DD321D7-F7FF-4B1C-AA0C-32191748334F}" srcOrd="2" destOrd="0" presId="urn:microsoft.com/office/officeart/2005/8/layout/vList3"/>
    <dgm:cxn modelId="{65CCA694-6E5C-4F44-9570-39BE5D7BE7E9}" type="presParOf" srcId="{6DD321D7-F7FF-4B1C-AA0C-32191748334F}" destId="{83E34BDB-29FE-49BB-BFF0-B53C908FC26E}" srcOrd="0" destOrd="0" presId="urn:microsoft.com/office/officeart/2005/8/layout/vList3"/>
    <dgm:cxn modelId="{F31E681D-BD9A-42F2-A1A6-0960199568E1}" type="presParOf" srcId="{6DD321D7-F7FF-4B1C-AA0C-32191748334F}" destId="{F53192A1-25FE-412D-98B8-E27FE46A6086}" srcOrd="1" destOrd="0" presId="urn:microsoft.com/office/officeart/2005/8/layout/vList3"/>
    <dgm:cxn modelId="{2422F9F6-B6F1-41CE-93E2-62D8A6FFBE50}" type="presParOf" srcId="{F7A4305F-F023-4386-AFE5-B1F7305C55E6}" destId="{D523FBFB-DACE-4222-8253-24329FB88254}" srcOrd="3" destOrd="0" presId="urn:microsoft.com/office/officeart/2005/8/layout/vList3"/>
    <dgm:cxn modelId="{B11BD41F-CB3B-4A1E-98CF-AD515C0216B7}" type="presParOf" srcId="{F7A4305F-F023-4386-AFE5-B1F7305C55E6}" destId="{427423CA-3B6A-495E-853D-9271984743E9}" srcOrd="4" destOrd="0" presId="urn:microsoft.com/office/officeart/2005/8/layout/vList3"/>
    <dgm:cxn modelId="{4F4C8F4E-C485-4167-9D6C-02CB67229B41}" type="presParOf" srcId="{427423CA-3B6A-495E-853D-9271984743E9}" destId="{2253AE5C-6C52-4A93-9EE2-B56530035F85}" srcOrd="0" destOrd="0" presId="urn:microsoft.com/office/officeart/2005/8/layout/vList3"/>
    <dgm:cxn modelId="{752A2F63-7264-4C9E-A0E7-26E9568FC74C}" type="presParOf" srcId="{427423CA-3B6A-495E-853D-9271984743E9}" destId="{A5F261A0-DA58-49CC-B76C-444BA81BA14C}" srcOrd="1" destOrd="0" presId="urn:microsoft.com/office/officeart/2005/8/layout/vList3"/>
    <dgm:cxn modelId="{01C54E4F-169C-4D66-BC73-52A1F99E10FE}" type="presParOf" srcId="{F7A4305F-F023-4386-AFE5-B1F7305C55E6}" destId="{718D18B1-9DB1-4642-A06B-4C414F49F36A}" srcOrd="5" destOrd="0" presId="urn:microsoft.com/office/officeart/2005/8/layout/vList3"/>
    <dgm:cxn modelId="{A1A94391-700F-4C1B-AB29-B2E302A1DCD9}" type="presParOf" srcId="{F7A4305F-F023-4386-AFE5-B1F7305C55E6}" destId="{3EF21FEB-BF85-4BE1-9EF9-584F8966FBE3}" srcOrd="6" destOrd="0" presId="urn:microsoft.com/office/officeart/2005/8/layout/vList3"/>
    <dgm:cxn modelId="{A2FDDD99-49CE-43D1-A6F2-F28219C272B4}" type="presParOf" srcId="{3EF21FEB-BF85-4BE1-9EF9-584F8966FBE3}" destId="{8D742154-C359-461F-90AA-A7409ECF22D9}" srcOrd="0" destOrd="0" presId="urn:microsoft.com/office/officeart/2005/8/layout/vList3"/>
    <dgm:cxn modelId="{00E2EF57-BF9A-469A-BAF5-F7A000C200E4}" type="presParOf" srcId="{3EF21FEB-BF85-4BE1-9EF9-584F8966FBE3}" destId="{BA96A48B-80CB-4B7E-AB69-2EC501193883}" srcOrd="1" destOrd="0" presId="urn:microsoft.com/office/officeart/2005/8/layout/vList3"/>
    <dgm:cxn modelId="{8F16EB5F-C42F-4D21-9EB3-8833260A56AE}" type="presParOf" srcId="{F7A4305F-F023-4386-AFE5-B1F7305C55E6}" destId="{5901A350-C96E-4244-9513-CE45BCDB15D7}" srcOrd="7" destOrd="0" presId="urn:microsoft.com/office/officeart/2005/8/layout/vList3"/>
    <dgm:cxn modelId="{1BB9EDA0-FF82-4655-B933-3EF6BF0E81ED}" type="presParOf" srcId="{F7A4305F-F023-4386-AFE5-B1F7305C55E6}" destId="{08EB1ABE-8B3B-415F-B511-9DAF0B51ADA4}" srcOrd="8" destOrd="0" presId="urn:microsoft.com/office/officeart/2005/8/layout/vList3"/>
    <dgm:cxn modelId="{4E7002CD-161C-4A78-BA78-5394B517E36E}" type="presParOf" srcId="{08EB1ABE-8B3B-415F-B511-9DAF0B51ADA4}" destId="{792BBA3B-C14E-4933-85BB-274F38DEA79D}" srcOrd="0" destOrd="0" presId="urn:microsoft.com/office/officeart/2005/8/layout/vList3"/>
    <dgm:cxn modelId="{B21CAE75-A527-44BA-BCBC-A51A0F8CFF74}" type="presParOf" srcId="{08EB1ABE-8B3B-415F-B511-9DAF0B51ADA4}" destId="{24A05809-CD60-43A4-B49B-CE03AF01AD80}" srcOrd="1" destOrd="0" presId="urn:microsoft.com/office/officeart/2005/8/layout/vList3"/>
    <dgm:cxn modelId="{39E05E9C-06DD-4FC9-B0E8-650F3C5614F5}" type="presParOf" srcId="{F7A4305F-F023-4386-AFE5-B1F7305C55E6}" destId="{FD468ECF-9941-4CB5-9143-3292C4E240E2}" srcOrd="9" destOrd="0" presId="urn:microsoft.com/office/officeart/2005/8/layout/vList3"/>
    <dgm:cxn modelId="{4CB2EA68-4493-414B-A2EB-A17F3F8C8085}" type="presParOf" srcId="{F7A4305F-F023-4386-AFE5-B1F7305C55E6}" destId="{0D36FB5F-6271-401B-A5A1-6DD09AE6C956}" srcOrd="10" destOrd="0" presId="urn:microsoft.com/office/officeart/2005/8/layout/vList3"/>
    <dgm:cxn modelId="{0FB0415F-18FD-4FCB-8355-844B1F2864B6}" type="presParOf" srcId="{0D36FB5F-6271-401B-A5A1-6DD09AE6C956}" destId="{147B4211-BE23-4925-9C7E-E3123F1BAF66}" srcOrd="0" destOrd="0" presId="urn:microsoft.com/office/officeart/2005/8/layout/vList3"/>
    <dgm:cxn modelId="{2476CDD8-2A7C-45D6-841D-2E7C9773A828}" type="presParOf" srcId="{0D36FB5F-6271-401B-A5A1-6DD09AE6C956}" destId="{ADD41DAE-7A25-4CAB-BA8F-6E5E92F2EF78}" srcOrd="1" destOrd="0" presId="urn:microsoft.com/office/officeart/2005/8/layout/vList3"/>
    <dgm:cxn modelId="{FC194C1C-2694-47FA-8FA4-CAD77DC39A98}" type="presParOf" srcId="{F7A4305F-F023-4386-AFE5-B1F7305C55E6}" destId="{7F864543-9293-43B0-8CE2-4B5915992EF3}" srcOrd="11" destOrd="0" presId="urn:microsoft.com/office/officeart/2005/8/layout/vList3"/>
    <dgm:cxn modelId="{67C7B8A1-3D7D-481E-8FF4-FC2D96310FC5}" type="presParOf" srcId="{F7A4305F-F023-4386-AFE5-B1F7305C55E6}" destId="{D7D8E43C-73B2-486D-B05C-70EB3869C88D}" srcOrd="12" destOrd="0" presId="urn:microsoft.com/office/officeart/2005/8/layout/vList3"/>
    <dgm:cxn modelId="{071A5297-7E1E-4F30-A14B-5260A8A536CC}" type="presParOf" srcId="{D7D8E43C-73B2-486D-B05C-70EB3869C88D}" destId="{2AB65F52-5331-44F5-8B2D-2EF641F2BA73}" srcOrd="0" destOrd="0" presId="urn:microsoft.com/office/officeart/2005/8/layout/vList3"/>
    <dgm:cxn modelId="{E69EDE6A-DB93-4A98-A1A4-023F5C39F8A2}" type="presParOf" srcId="{D7D8E43C-73B2-486D-B05C-70EB3869C88D}" destId="{A8FC4516-FFCE-4035-9C9A-0C11A0B8FE4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6000F3-4B88-41D7-93EC-00745642E40E}">
      <dsp:nvSpPr>
        <dsp:cNvPr id="0" name=""/>
        <dsp:cNvSpPr/>
      </dsp:nvSpPr>
      <dsp:spPr>
        <a:xfrm rot="10800000">
          <a:off x="1193118" y="84260"/>
          <a:ext cx="4053840" cy="77977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85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u="sng" kern="1200" dirty="0" smtClean="0">
              <a:latin typeface="Century Gothic" pitchFamily="34" charset="0"/>
              <a:hlinkClick xmlns:r="http://schemas.openxmlformats.org/officeDocument/2006/relationships" r:id="" action="ppaction://hlinksldjump"/>
            </a:rPr>
            <a:t>Технології на основі особистісної орієнтації педагогічного процесу</a:t>
          </a:r>
          <a:endParaRPr lang="ru-RU" sz="1500" u="sng" kern="1200" dirty="0">
            <a:latin typeface="Century Gothic" pitchFamily="34" charset="0"/>
          </a:endParaRPr>
        </a:p>
      </dsp:txBody>
      <dsp:txXfrm rot="10800000">
        <a:off x="1193118" y="84260"/>
        <a:ext cx="4053840" cy="779770"/>
      </dsp:txXfrm>
    </dsp:sp>
    <dsp:sp modelId="{E8BA6FE7-D096-43E9-99B8-566D2D4FC84B}">
      <dsp:nvSpPr>
        <dsp:cNvPr id="0" name=""/>
        <dsp:cNvSpPr/>
      </dsp:nvSpPr>
      <dsp:spPr>
        <a:xfrm>
          <a:off x="681037" y="84260"/>
          <a:ext cx="779770" cy="779770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53192A1-25FE-412D-98B8-E27FE46A6086}">
      <dsp:nvSpPr>
        <dsp:cNvPr id="0" name=""/>
        <dsp:cNvSpPr/>
      </dsp:nvSpPr>
      <dsp:spPr>
        <a:xfrm rot="10800000">
          <a:off x="1553180" y="1015701"/>
          <a:ext cx="4053840" cy="779770"/>
        </a:xfrm>
        <a:prstGeom prst="homePlate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85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Century Gothic" pitchFamily="34" charset="0"/>
              <a:hlinkClick xmlns:r="http://schemas.openxmlformats.org/officeDocument/2006/relationships" r:id="" action="ppaction://hlinksldjump"/>
            </a:rPr>
            <a:t>Технології на основі активізації діяльності учнів</a:t>
          </a:r>
          <a:endParaRPr lang="ru-RU" sz="1500" kern="1200" dirty="0">
            <a:latin typeface="Century Gothic" pitchFamily="34" charset="0"/>
          </a:endParaRPr>
        </a:p>
      </dsp:txBody>
      <dsp:txXfrm rot="10800000">
        <a:off x="1553180" y="1015701"/>
        <a:ext cx="4053840" cy="779770"/>
      </dsp:txXfrm>
    </dsp:sp>
    <dsp:sp modelId="{83E34BDB-29FE-49BB-BFF0-B53C908FC26E}">
      <dsp:nvSpPr>
        <dsp:cNvPr id="0" name=""/>
        <dsp:cNvSpPr/>
      </dsp:nvSpPr>
      <dsp:spPr>
        <a:xfrm>
          <a:off x="1019941" y="1015701"/>
          <a:ext cx="779770" cy="779770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1792033"/>
                <a:satOff val="-2351"/>
                <a:lumOff val="-231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1792033"/>
                <a:satOff val="-2351"/>
                <a:lumOff val="-231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1792033"/>
                <a:satOff val="-2351"/>
                <a:lumOff val="-2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5F261A0-DA58-49CC-B76C-444BA81BA14C}">
      <dsp:nvSpPr>
        <dsp:cNvPr id="0" name=""/>
        <dsp:cNvSpPr/>
      </dsp:nvSpPr>
      <dsp:spPr>
        <a:xfrm rot="10800000">
          <a:off x="1841205" y="2031825"/>
          <a:ext cx="4053840" cy="779770"/>
        </a:xfrm>
        <a:prstGeom prst="homePlat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85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Century Gothic" pitchFamily="34" charset="0"/>
              <a:hlinkClick xmlns:r="http://schemas.openxmlformats.org/officeDocument/2006/relationships" r:id="" action="ppaction://hlinksldjump"/>
            </a:rPr>
            <a:t>Технології на основі ефективності управління та організації навчального процесу</a:t>
          </a:r>
          <a:endParaRPr lang="ru-RU" sz="1500" kern="1200" dirty="0">
            <a:latin typeface="Century Gothic" pitchFamily="34" charset="0"/>
          </a:endParaRPr>
        </a:p>
      </dsp:txBody>
      <dsp:txXfrm rot="10800000">
        <a:off x="1841205" y="2031825"/>
        <a:ext cx="4053840" cy="779770"/>
      </dsp:txXfrm>
    </dsp:sp>
    <dsp:sp modelId="{2253AE5C-6C52-4A93-9EE2-B56530035F85}">
      <dsp:nvSpPr>
        <dsp:cNvPr id="0" name=""/>
        <dsp:cNvSpPr/>
      </dsp:nvSpPr>
      <dsp:spPr>
        <a:xfrm>
          <a:off x="1392305" y="2031825"/>
          <a:ext cx="779770" cy="779770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3584065"/>
                <a:satOff val="-4703"/>
                <a:lumOff val="-463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3584065"/>
                <a:satOff val="-4703"/>
                <a:lumOff val="-463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3584065"/>
                <a:satOff val="-4703"/>
                <a:lumOff val="-4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A96A48B-80CB-4B7E-AB69-2EC501193883}">
      <dsp:nvSpPr>
        <dsp:cNvPr id="0" name=""/>
        <dsp:cNvSpPr/>
      </dsp:nvSpPr>
      <dsp:spPr>
        <a:xfrm rot="10800000">
          <a:off x="2042159" y="3047949"/>
          <a:ext cx="4053840" cy="779770"/>
        </a:xfrm>
        <a:prstGeom prst="homePlat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85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Century Gothic" pitchFamily="34" charset="0"/>
              <a:hlinkClick xmlns:r="http://schemas.openxmlformats.org/officeDocument/2006/relationships" r:id="" action="ppaction://hlinksldjump"/>
            </a:rPr>
            <a:t>Технології на основі дидактичного удосконалення і реконструювання матеріалу</a:t>
          </a:r>
          <a:endParaRPr lang="ru-RU" sz="1500" kern="1200" dirty="0">
            <a:latin typeface="Century Gothic" pitchFamily="34" charset="0"/>
          </a:endParaRPr>
        </a:p>
      </dsp:txBody>
      <dsp:txXfrm rot="10800000">
        <a:off x="2042159" y="3047949"/>
        <a:ext cx="4053840" cy="779770"/>
      </dsp:txXfrm>
    </dsp:sp>
    <dsp:sp modelId="{8D742154-C359-461F-90AA-A7409ECF22D9}">
      <dsp:nvSpPr>
        <dsp:cNvPr id="0" name=""/>
        <dsp:cNvSpPr/>
      </dsp:nvSpPr>
      <dsp:spPr>
        <a:xfrm>
          <a:off x="1596004" y="3047949"/>
          <a:ext cx="779770" cy="779770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5376097"/>
                <a:satOff val="-7054"/>
                <a:lumOff val="-694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5376097"/>
                <a:satOff val="-7054"/>
                <a:lumOff val="-694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5376097"/>
                <a:satOff val="-7054"/>
                <a:lumOff val="-6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4A05809-CD60-43A4-B49B-CE03AF01AD80}">
      <dsp:nvSpPr>
        <dsp:cNvPr id="0" name=""/>
        <dsp:cNvSpPr/>
      </dsp:nvSpPr>
      <dsp:spPr>
        <a:xfrm rot="10800000">
          <a:off x="1812018" y="4064081"/>
          <a:ext cx="4053840" cy="779770"/>
        </a:xfrm>
        <a:prstGeom prst="homePlat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85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Century Gothic" pitchFamily="34" charset="0"/>
              <a:hlinkClick xmlns:r="http://schemas.openxmlformats.org/officeDocument/2006/relationships" r:id="" action="ppaction://hlinksldjump"/>
            </a:rPr>
            <a:t>Окремі предметні технології</a:t>
          </a:r>
          <a:endParaRPr lang="ru-RU" sz="1500" kern="1200" dirty="0">
            <a:latin typeface="Century Gothic" pitchFamily="34" charset="0"/>
          </a:endParaRPr>
        </a:p>
      </dsp:txBody>
      <dsp:txXfrm rot="10800000">
        <a:off x="1812018" y="4064081"/>
        <a:ext cx="4053840" cy="779770"/>
      </dsp:txXfrm>
    </dsp:sp>
    <dsp:sp modelId="{792BBA3B-C14E-4933-85BB-274F38DEA79D}">
      <dsp:nvSpPr>
        <dsp:cNvPr id="0" name=""/>
        <dsp:cNvSpPr/>
      </dsp:nvSpPr>
      <dsp:spPr>
        <a:xfrm>
          <a:off x="1379984" y="4064081"/>
          <a:ext cx="779770" cy="779770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7168130"/>
                <a:satOff val="-9405"/>
                <a:lumOff val="-925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7168130"/>
                <a:satOff val="-9405"/>
                <a:lumOff val="-925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7168130"/>
                <a:satOff val="-9405"/>
                <a:lumOff val="-9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DD41DAE-7A25-4CAB-BA8F-6E5E92F2EF78}">
      <dsp:nvSpPr>
        <dsp:cNvPr id="0" name=""/>
        <dsp:cNvSpPr/>
      </dsp:nvSpPr>
      <dsp:spPr>
        <a:xfrm rot="10800000">
          <a:off x="1523992" y="5080205"/>
          <a:ext cx="4053840" cy="779770"/>
        </a:xfrm>
        <a:prstGeom prst="homePlate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85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Century Gothic" pitchFamily="34" charset="0"/>
              <a:hlinkClick xmlns:r="http://schemas.openxmlformats.org/officeDocument/2006/relationships" r:id="" action="ppaction://hlinksldjump"/>
            </a:rPr>
            <a:t>Технології розвивального навчання</a:t>
          </a:r>
          <a:endParaRPr lang="ru-RU" sz="1500" kern="1200" dirty="0">
            <a:latin typeface="Century Gothic" pitchFamily="34" charset="0"/>
          </a:endParaRPr>
        </a:p>
      </dsp:txBody>
      <dsp:txXfrm rot="10800000">
        <a:off x="1523992" y="5080205"/>
        <a:ext cx="4053840" cy="779770"/>
      </dsp:txXfrm>
    </dsp:sp>
    <dsp:sp modelId="{147B4211-BE23-4925-9C7E-E3123F1BAF66}">
      <dsp:nvSpPr>
        <dsp:cNvPr id="0" name=""/>
        <dsp:cNvSpPr/>
      </dsp:nvSpPr>
      <dsp:spPr>
        <a:xfrm>
          <a:off x="1019941" y="4995522"/>
          <a:ext cx="779770" cy="779770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8960162"/>
                <a:satOff val="-11757"/>
                <a:lumOff val="-1157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8960162"/>
                <a:satOff val="-11757"/>
                <a:lumOff val="-1157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8960162"/>
                <a:satOff val="-11757"/>
                <a:lumOff val="-1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8FC4516-FFCE-4035-9C9A-0C11A0B8FE41}">
      <dsp:nvSpPr>
        <dsp:cNvPr id="0" name=""/>
        <dsp:cNvSpPr/>
      </dsp:nvSpPr>
      <dsp:spPr>
        <a:xfrm rot="10800000">
          <a:off x="1091934" y="6011654"/>
          <a:ext cx="4053840" cy="779770"/>
        </a:xfrm>
        <a:prstGeom prst="homePlat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85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Century Gothic" pitchFamily="34" charset="0"/>
              <a:hlinkClick xmlns:r="http://schemas.openxmlformats.org/officeDocument/2006/relationships" r:id="" action="ppaction://hlinksldjump"/>
            </a:rPr>
            <a:t>Педагогічні технології авторських шкіл</a:t>
          </a:r>
          <a:endParaRPr lang="ru-RU" sz="1500" kern="1200" dirty="0">
            <a:latin typeface="Century Gothic" pitchFamily="34" charset="0"/>
          </a:endParaRPr>
        </a:p>
      </dsp:txBody>
      <dsp:txXfrm rot="10800000">
        <a:off x="1091934" y="6011654"/>
        <a:ext cx="4053840" cy="779770"/>
      </dsp:txXfrm>
    </dsp:sp>
    <dsp:sp modelId="{2AB65F52-5331-44F5-8B2D-2EF641F2BA73}">
      <dsp:nvSpPr>
        <dsp:cNvPr id="0" name=""/>
        <dsp:cNvSpPr/>
      </dsp:nvSpPr>
      <dsp:spPr>
        <a:xfrm>
          <a:off x="659906" y="6011654"/>
          <a:ext cx="779770" cy="779770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10752195"/>
                <a:satOff val="-14108"/>
                <a:lumOff val="-1388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10752195"/>
                <a:satOff val="-14108"/>
                <a:lumOff val="-1388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10752195"/>
                <a:satOff val="-14108"/>
                <a:lumOff val="-13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E51B9-330E-4223-AD6F-6C9F0DDD8B01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D4A7A-D865-4239-BF56-59ABACA24D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0CB6D44-A611-48E9-9EBA-638F42F93F77}" type="slidenum">
              <a:rPr lang="ru-RU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F4DD-B8C5-4DBF-9B5E-3AE42E874A1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B8FB-6AF0-4E90-B01A-6E787F85F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890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F4DD-B8C5-4DBF-9B5E-3AE42E874A1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B8FB-6AF0-4E90-B01A-6E787F85F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671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F4DD-B8C5-4DBF-9B5E-3AE42E874A1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B8FB-6AF0-4E90-B01A-6E787F85F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880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E75D3-E0A9-4A18-9DBA-B00EEA3527DE}" type="datetimeFigureOut">
              <a:rPr lang="ru-RU">
                <a:solidFill>
                  <a:srgbClr val="D16349">
                    <a:lumMod val="50000"/>
                  </a:srgbClr>
                </a:solidFill>
              </a:rPr>
              <a:pPr>
                <a:defRPr/>
              </a:pPr>
              <a:t>02.12.2012</a:t>
            </a:fld>
            <a:endParaRPr lang="ru-RU" dirty="0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CF957-0102-428F-B063-B1473943E72B}" type="slidenum">
              <a:rPr lang="ru-RU">
                <a:solidFill>
                  <a:srgbClr val="D1634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6349">
                  <a:lumMod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5D52F-EAF0-414D-B39D-85AA56436070}" type="datetimeFigureOut">
              <a:rPr lang="ru-RU">
                <a:solidFill>
                  <a:srgbClr val="D16349">
                    <a:lumMod val="50000"/>
                  </a:srgbClr>
                </a:solidFill>
              </a:rPr>
              <a:pPr>
                <a:defRPr/>
              </a:pPr>
              <a:t>02.12.2012</a:t>
            </a:fld>
            <a:endParaRPr lang="ru-RU" dirty="0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D015-BE45-4DFF-A4F2-44E505775BF0}" type="slidenum">
              <a:rPr lang="ru-RU">
                <a:solidFill>
                  <a:srgbClr val="D1634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6349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311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0C436-6461-4B7D-9C36-B8DA76BE0670}" type="datetimeFigureOut">
              <a:rPr lang="ru-RU">
                <a:solidFill>
                  <a:srgbClr val="D16349">
                    <a:lumMod val="50000"/>
                  </a:srgbClr>
                </a:solidFill>
              </a:rPr>
              <a:pPr>
                <a:defRPr/>
              </a:pPr>
              <a:t>02.12.2012</a:t>
            </a:fld>
            <a:endParaRPr lang="ru-RU" dirty="0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64E6B-0357-459D-A7D6-5D2436886376}" type="slidenum">
              <a:rPr lang="ru-RU">
                <a:solidFill>
                  <a:srgbClr val="D1634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6349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D5727-8099-4D77-B0A7-1839799BA136}" type="datetimeFigureOut">
              <a:rPr lang="ru-RU">
                <a:solidFill>
                  <a:srgbClr val="D16349">
                    <a:lumMod val="50000"/>
                  </a:srgbClr>
                </a:solidFill>
              </a:rPr>
              <a:pPr>
                <a:defRPr/>
              </a:pPr>
              <a:t>02.12.2012</a:t>
            </a:fld>
            <a:endParaRPr lang="ru-RU" dirty="0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BF574-8D9D-4564-B7C1-690233BD3A42}" type="slidenum">
              <a:rPr lang="ru-RU">
                <a:solidFill>
                  <a:srgbClr val="D1634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6349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2EBB6-F281-47CA-A0A6-DE63310DF2B9}" type="datetimeFigureOut">
              <a:rPr lang="ru-RU">
                <a:solidFill>
                  <a:srgbClr val="D16349">
                    <a:lumMod val="50000"/>
                  </a:srgbClr>
                </a:solidFill>
              </a:rPr>
              <a:pPr>
                <a:defRPr/>
              </a:pPr>
              <a:t>02.12.2012</a:t>
            </a:fld>
            <a:endParaRPr lang="ru-RU" dirty="0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A5AD6-FADC-4DF9-8C3E-E41AC967784D}" type="slidenum">
              <a:rPr lang="ru-RU">
                <a:solidFill>
                  <a:srgbClr val="D1634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6349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44DDA-E2F4-4E46-B922-9E3BE30211ED}" type="datetimeFigureOut">
              <a:rPr lang="ru-RU">
                <a:solidFill>
                  <a:srgbClr val="D16349">
                    <a:lumMod val="50000"/>
                  </a:srgbClr>
                </a:solidFill>
              </a:rPr>
              <a:pPr>
                <a:defRPr/>
              </a:pPr>
              <a:t>02.12.2012</a:t>
            </a:fld>
            <a:endParaRPr lang="ru-RU" dirty="0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9A4F-F532-4C84-A87E-EF34CD1F0A35}" type="slidenum">
              <a:rPr lang="ru-RU">
                <a:solidFill>
                  <a:srgbClr val="D1634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6349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25B2A-1F33-4480-9D48-06424CD6C6C9}" type="datetimeFigureOut">
              <a:rPr lang="ru-RU">
                <a:solidFill>
                  <a:srgbClr val="D16349">
                    <a:lumMod val="50000"/>
                  </a:srgbClr>
                </a:solidFill>
              </a:rPr>
              <a:pPr>
                <a:defRPr/>
              </a:pPr>
              <a:t>02.12.2012</a:t>
            </a:fld>
            <a:endParaRPr lang="ru-RU" dirty="0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006D0-5F60-4914-8188-154825DA5CB1}" type="slidenum">
              <a:rPr lang="ru-RU">
                <a:solidFill>
                  <a:srgbClr val="D1634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6349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C8794-1C13-4552-BB78-FCCD566C57A2}" type="datetimeFigureOut">
              <a:rPr lang="ru-RU">
                <a:solidFill>
                  <a:srgbClr val="D16349">
                    <a:lumMod val="50000"/>
                  </a:srgbClr>
                </a:solidFill>
              </a:rPr>
              <a:pPr>
                <a:defRPr/>
              </a:pPr>
              <a:t>02.12.2012</a:t>
            </a:fld>
            <a:endParaRPr lang="ru-RU" dirty="0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08B2-5351-4190-BEB5-2FE204CA115F}" type="slidenum">
              <a:rPr lang="ru-RU">
                <a:solidFill>
                  <a:srgbClr val="D1634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6349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F4DD-B8C5-4DBF-9B5E-3AE42E874A1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B8FB-6AF0-4E90-B01A-6E787F85F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3388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C0A6-1F2C-47EA-9287-E25B617F2D1B}" type="datetimeFigureOut">
              <a:rPr lang="ru-RU">
                <a:solidFill>
                  <a:srgbClr val="D16349">
                    <a:lumMod val="50000"/>
                  </a:srgbClr>
                </a:solidFill>
              </a:rPr>
              <a:pPr>
                <a:defRPr/>
              </a:pPr>
              <a:t>02.12.2012</a:t>
            </a:fld>
            <a:endParaRPr lang="ru-RU" dirty="0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C22D-A4FC-4BCA-B944-F30FDEA7AA8D}" type="slidenum">
              <a:rPr lang="ru-RU">
                <a:solidFill>
                  <a:srgbClr val="D1634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6349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2B7F1-4CE6-4F24-9365-46E48AE973CE}" type="datetimeFigureOut">
              <a:rPr lang="ru-RU">
                <a:solidFill>
                  <a:srgbClr val="D16349">
                    <a:lumMod val="50000"/>
                  </a:srgbClr>
                </a:solidFill>
              </a:rPr>
              <a:pPr>
                <a:defRPr/>
              </a:pPr>
              <a:t>02.12.2012</a:t>
            </a:fld>
            <a:endParaRPr lang="ru-RU" dirty="0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D868B-DE5E-450B-A792-112453B10A52}" type="slidenum">
              <a:rPr lang="ru-RU">
                <a:solidFill>
                  <a:srgbClr val="D1634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6349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478E-73F7-40CE-9E32-F0D6F6E62A4B}" type="datetimeFigureOut">
              <a:rPr lang="ru-RU">
                <a:solidFill>
                  <a:srgbClr val="D16349">
                    <a:lumMod val="50000"/>
                  </a:srgbClr>
                </a:solidFill>
              </a:rPr>
              <a:pPr>
                <a:defRPr/>
              </a:pPr>
              <a:t>02.12.2012</a:t>
            </a:fld>
            <a:endParaRPr lang="ru-RU" dirty="0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40C8E-9E98-4652-BB59-0F8226029326}" type="slidenum">
              <a:rPr lang="ru-RU">
                <a:solidFill>
                  <a:srgbClr val="D1634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6349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9C0D7-8DA8-419C-BE71-370468A3C3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18E9B-9322-4F8A-BDA7-18076DFB6E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B5C7-0762-4F50-AAAC-7A4764FADF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406F3-95D7-47E7-87E8-2F186A80E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955E2-C656-4A56-A4E3-9D72BA9D1D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9D48-CF96-4858-8E31-058B28ED0F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0A59D-E7A4-4917-8499-EC81BD4380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930F-CECA-43CF-AE27-A7ECD7FF8D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1052F-29A3-4FBD-A96A-1D75CE5AF0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206D-9744-4262-8EFF-A0C2921938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55F27-3CAD-42B6-B44A-8542A9C0F7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3B785-0D01-4AA7-B9AA-60C08E558E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5ED2B-F997-4D54-8854-9F633C452D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3D82F-FF7F-4C9E-A35F-D3B0A5788C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F4DD-B8C5-4DBF-9B5E-3AE42E874A1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B8FB-6AF0-4E90-B01A-6E787F85F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5432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118E6-5E4D-4E41-9D07-87D7E30C7F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20CF0-3E6A-48F8-8E09-A1A516E24C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0A988-5862-4D3E-B1BE-FE989B6A6F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04280-B67D-4A82-83B6-E5103406A2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48B2D-1773-47D3-9025-AF0273E508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D46D3-E2D2-426D-8ACF-394E34624A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51010-0236-4D32-9995-12F17B50F8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0A183-3259-48F0-888F-029C58EE76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388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390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401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402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404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405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406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408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409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410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411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412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413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414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415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416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417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418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419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420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6421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6422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425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DE5F743-E43D-4229-A680-6FE714084E5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059A2-4469-4091-8A71-AEEF3C2C27D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322FE-DA38-4825-89EC-4E865AF7666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DFBD0-222F-45DB-BFAC-0C275788163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4FE90-E717-4458-B915-8ADA9714D4F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B45F0-70F6-44F3-A5BC-CBFE41BE827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F4DD-B8C5-4DBF-9B5E-3AE42E874A1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B8FB-6AF0-4E90-B01A-6E787F85F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2952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6C2CB-1226-4988-B260-75AF5D4C8D5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87863-4E27-4F7B-B459-04F88B5CA56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3266F-8923-408F-BCAB-8E8BBD0078F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AE3C3-814B-4A63-9177-1DBB3F1D7A2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35E53-A714-42E1-89BF-7952EFA9598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5D0943-C003-4297-B5AF-CB2A62EA826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CC623D2-30A8-45BE-9762-9A6C139A369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068419E-453A-4B73-95E0-8418476BB40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F53039E-5B09-4CD5-9DB0-1CA49F8F029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F4DD-B8C5-4DBF-9B5E-3AE42E874A1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B8FB-6AF0-4E90-B01A-6E787F85F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677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F4DD-B8C5-4DBF-9B5E-3AE42E874A1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B8FB-6AF0-4E90-B01A-6E787F85F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550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F4DD-B8C5-4DBF-9B5E-3AE42E874A1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B8FB-6AF0-4E90-B01A-6E787F85F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037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F4DD-B8C5-4DBF-9B5E-3AE42E874A1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B8FB-6AF0-4E90-B01A-6E787F85F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213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F4DD-B8C5-4DBF-9B5E-3AE42E874A1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B8FB-6AF0-4E90-B01A-6E787F85F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859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3F4DD-B8C5-4DBF-9B5E-3AE42E874A1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EB8FB-6AF0-4E90-B01A-6E787F85F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326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2D1D7B-551B-46B0-9852-309D1DAC663C}" type="datetimeFigureOut">
              <a:rPr lang="ru-RU">
                <a:solidFill>
                  <a:srgbClr val="D16349">
                    <a:lumMod val="50000"/>
                  </a:srgbClr>
                </a:solidFill>
              </a:rPr>
              <a:pPr>
                <a:defRPr/>
              </a:pPr>
              <a:t>02.12.2012</a:t>
            </a:fld>
            <a:endParaRPr lang="ru-RU" dirty="0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D16349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41F482-6F60-49D6-AC9C-5783212C4A5C}" type="slidenum">
              <a:rPr lang="ru-RU">
                <a:solidFill>
                  <a:srgbClr val="D1634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6349">
                  <a:lumMod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24104"/>
          </a:solidFill>
          <a:latin typeface="+mj-lt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5F17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5F174A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5F174A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5F174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5F17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631146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631146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631146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631146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DFE81B-7F45-473D-9559-87C0B3C8A4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0E3BD4-8BD1-4BF7-B42A-F038436924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700086-C815-4CBC-876D-DEB4BF09CE6E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neostatic.pl/karty/pliki/zdjecia/7B/PR-3054082F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buro.ru/partners/GENIUS/KATALOG/Keyboard/KB-320e_h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ua/yandsearch?tld=ua&amp;p=7&amp;text=%D0%BA%D0%B0%D1%80%D1%82%D0%B8%D0%BD%D0%BA%D0%B8%20%D0%BB%D0%B8%D1%81%D0%B5%D0%BD%D1%8F&amp;img_url=demiart.ru%2Fforum%2Fuploads8%2Fpost-2024663-1313780352.jpg&amp;pos=211&amp;rpt=simage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ua/yandsearch?tld=ua&amp;p=7&amp;text=%D0%BA%D0%B0%D1%80%D1%82%D0%B8%D0%BD%D0%BA%D0%B8%20%D0%BB%D0%B8%D1%81%D0%B5%D0%BD%D1%8F&amp;img_url=demiart.ru%2Fforum%2Fuploads8%2Fpost-2024663-1313780352.jpg&amp;pos=211&amp;rpt=simage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oleObject" Target="../embeddings/oleObject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116027"/>
            <a:ext cx="6480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  <a:latin typeface="Century Gothic" pitchFamily="34" charset="0"/>
              </a:rPr>
              <a:t>Розвиток </a:t>
            </a:r>
          </a:p>
          <a:p>
            <a:pPr algn="ctr"/>
            <a:r>
              <a:rPr lang="uk-UA" sz="4000" dirty="0" smtClean="0">
                <a:solidFill>
                  <a:schemeClr val="bg1"/>
                </a:solidFill>
                <a:latin typeface="Century Gothic" pitchFamily="34" charset="0"/>
              </a:rPr>
              <a:t>творчої особистості </a:t>
            </a:r>
          </a:p>
          <a:p>
            <a:pPr algn="ctr"/>
            <a:r>
              <a:rPr lang="uk-UA" sz="4000" dirty="0" smtClean="0">
                <a:solidFill>
                  <a:schemeClr val="bg1"/>
                </a:solidFill>
                <a:latin typeface="Century Gothic" pitchFamily="34" charset="0"/>
              </a:rPr>
              <a:t>через  використання інноваційних технологій </a:t>
            </a:r>
          </a:p>
          <a:p>
            <a:pPr algn="ctr"/>
            <a:r>
              <a:rPr lang="uk-UA" sz="4000" dirty="0" smtClean="0">
                <a:solidFill>
                  <a:schemeClr val="bg1"/>
                </a:solidFill>
                <a:latin typeface="Century Gothic" pitchFamily="34" charset="0"/>
              </a:rPr>
              <a:t>в умовах єдиного освітнього простору </a:t>
            </a:r>
          </a:p>
          <a:p>
            <a:pPr algn="ctr"/>
            <a:r>
              <a:rPr lang="uk-UA" sz="4000" dirty="0" smtClean="0">
                <a:solidFill>
                  <a:schemeClr val="bg1"/>
                </a:solidFill>
                <a:latin typeface="Century Gothic" pitchFamily="34" charset="0"/>
              </a:rPr>
              <a:t> на засадах сталості</a:t>
            </a:r>
            <a:endParaRPr lang="ru-RU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3511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58dce_6f8caf11_X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58866" y="158824"/>
            <a:ext cx="5121646" cy="67515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479574"/>
            <a:ext cx="5328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b="1" dirty="0" smtClean="0">
                <a:latin typeface="Century Gothic" pitchFamily="34" charset="0"/>
              </a:rPr>
              <a:t>Педагогічні технології авторських шкіл</a:t>
            </a:r>
            <a:endParaRPr lang="ru-RU" sz="32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702015"/>
            <a:ext cx="5472608" cy="130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dirty="0" smtClean="0">
                <a:latin typeface="Century Gothic" pitchFamily="34" charset="0"/>
              </a:rPr>
              <a:t>Педагогічна технологія Саксаганського ліцею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8460432" y="6237312"/>
            <a:ext cx="432048" cy="432048"/>
          </a:xfrm>
          <a:prstGeom prst="ellipse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31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211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1098610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Спільні  ознаки педагогічних технологій</a:t>
            </a:r>
            <a:endParaRPr lang="ru-RU" sz="36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3488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-36512" y="227687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1) </a:t>
            </a:r>
            <a:r>
              <a:rPr lang="uk-UA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своєю метою вони проголошують розвиток та саморозвиток учня з урахуванням його здібностей;</a:t>
            </a:r>
            <a:endParaRPr lang="ru-RU" sz="20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37170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350100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2) створюють умови для реалізації та самореалізації особистості;</a:t>
            </a:r>
            <a:endParaRPr lang="ru-RU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4509120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3) </a:t>
            </a:r>
            <a:r>
              <a:rPr lang="uk-UA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забезпечують </a:t>
            </a:r>
            <a:r>
              <a:rPr lang="uk-UA" dirty="0" err="1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суб</a:t>
            </a:r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’</a:t>
            </a:r>
            <a:r>
              <a:rPr lang="uk-UA" dirty="0" err="1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єктивність</a:t>
            </a:r>
            <a:r>
              <a:rPr lang="uk-UA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 учня за рахунок можливості впливу на хід діяльності;</a:t>
            </a:r>
            <a:endParaRPr lang="ru-RU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558924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4) навчання будується на принципах варіативності;</a:t>
            </a:r>
            <a:endParaRPr lang="ru-RU" sz="20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5805264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5) кінцевим продуктом є не лише здобуття знань, умінь і навичок, а й формування </a:t>
            </a:r>
            <a:r>
              <a:rPr lang="uk-UA" dirty="0" err="1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компетентностей</a:t>
            </a:r>
            <a:r>
              <a:rPr lang="uk-UA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;</a:t>
            </a:r>
            <a:endParaRPr lang="ru-RU" sz="20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447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1"/>
            <a:ext cx="9144000" cy="3429000"/>
          </a:xfrm>
          <a:prstGeom prst="rect">
            <a:avLst/>
          </a:prstGeom>
        </p:spPr>
      </p:pic>
      <p:pic>
        <p:nvPicPr>
          <p:cNvPr id="7" name="Рисунок 6" descr="2447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-1"/>
            <a:ext cx="9144000" cy="3429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26064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92D050"/>
                </a:solidFill>
                <a:latin typeface="Century Gothic" pitchFamily="34" charset="0"/>
              </a:rPr>
              <a:t>Творчі здібності</a:t>
            </a:r>
            <a:endParaRPr lang="ru-RU" sz="32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80728"/>
            <a:ext cx="8712968" cy="50783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Century Gothic" pitchFamily="34" charset="0"/>
              </a:rPr>
              <a:t>проблемне навчання;</a:t>
            </a:r>
          </a:p>
          <a:p>
            <a:pPr marL="176213" indent="-176213"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  <a:latin typeface="Century Gothic" pitchFamily="34" charset="0"/>
              </a:rPr>
              <a:t> здатність до висування гіпотез, оригінальних ідей;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  <a:latin typeface="Century Gothic" pitchFamily="34" charset="0"/>
              </a:rPr>
              <a:t> здатність до винахідництва;</a:t>
            </a:r>
          </a:p>
          <a:p>
            <a:pPr marL="273050" indent="-273050"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  <a:latin typeface="Century Gothic" pitchFamily="34" charset="0"/>
              </a:rPr>
              <a:t> здатність до дослідницької діяльності;</a:t>
            </a:r>
          </a:p>
          <a:p>
            <a:pPr marL="176213" indent="-176213"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  <a:latin typeface="Century Gothic" pitchFamily="34" charset="0"/>
              </a:rPr>
              <a:t> вміння аналізувати, інтегрувати, систематизувати інформацію;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  <a:latin typeface="Century Gothic" pitchFamily="34" charset="0"/>
              </a:rPr>
              <a:t> розвинене уявлення, фантазія;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  <a:latin typeface="Century Gothic" pitchFamily="34" charset="0"/>
              </a:rPr>
              <a:t> здатність до виявлення протиріч;</a:t>
            </a:r>
          </a:p>
          <a:p>
            <a:pPr marL="273050" indent="-273050"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  <a:latin typeface="Century Gothic" pitchFamily="34" charset="0"/>
              </a:rPr>
              <a:t> здатність до  виділення основного;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  <a:latin typeface="Century Gothic" pitchFamily="34" charset="0"/>
              </a:rPr>
              <a:t> здатність пояснювати, доводити;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  <a:latin typeface="Century Gothic" pitchFamily="34" charset="0"/>
              </a:rPr>
              <a:t> здатність робити висновки;</a:t>
            </a:r>
          </a:p>
          <a:p>
            <a:pPr marL="176213" indent="-176213"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  <a:latin typeface="Century Gothic" pitchFamily="34" charset="0"/>
              </a:rPr>
              <a:t> вміння переносити знання  та досвід у нові ситуації;</a:t>
            </a:r>
          </a:p>
          <a:p>
            <a:pPr marL="176213" indent="-176213"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  <a:latin typeface="Century Gothic" pitchFamily="34" charset="0"/>
              </a:rPr>
              <a:t> вміння встановлювати причинно-наслідкові </a:t>
            </a:r>
            <a:r>
              <a:rPr lang="uk-UA" dirty="0" err="1" smtClean="0">
                <a:solidFill>
                  <a:schemeClr val="bg1"/>
                </a:solidFill>
                <a:latin typeface="Century Gothic" pitchFamily="34" charset="0"/>
              </a:rPr>
              <a:t>зв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’</a:t>
            </a:r>
            <a:r>
              <a:rPr lang="uk-UA" dirty="0" err="1" smtClean="0">
                <a:solidFill>
                  <a:schemeClr val="bg1"/>
                </a:solidFill>
                <a:latin typeface="Century Gothic" pitchFamily="34" charset="0"/>
              </a:rPr>
              <a:t>язки</a:t>
            </a:r>
            <a:r>
              <a:rPr lang="uk-UA" dirty="0" smtClean="0">
                <a:solidFill>
                  <a:schemeClr val="bg1"/>
                </a:solidFill>
                <a:latin typeface="Century Gothic" pitchFamily="34" charset="0"/>
              </a:rPr>
              <a:t>, скриті взаємодії;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  <a:latin typeface="Century Gothic" pitchFamily="34" charset="0"/>
              </a:rPr>
              <a:t> здатність до самоуправління;</a:t>
            </a:r>
          </a:p>
          <a:p>
            <a:pPr marL="176213" indent="-176213"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  <a:latin typeface="Century Gothic" pitchFamily="34" charset="0"/>
              </a:rPr>
              <a:t> здатність до міжособистісного спілкування;</a:t>
            </a:r>
          </a:p>
          <a:p>
            <a:pPr marL="176213" indent="-176213"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  <a:latin typeface="Century Gothic" pitchFamily="34" charset="0"/>
              </a:rPr>
              <a:t> здатність долати конфліктні ситуації.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431056547043716476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4698617" cy="1844823"/>
          </a:xfrm>
          <a:prstGeom prst="rect">
            <a:avLst/>
          </a:prstGeom>
        </p:spPr>
      </p:pic>
      <p:pic>
        <p:nvPicPr>
          <p:cNvPr id="5" name="Рисунок 4" descr="820101501917713346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3481" y="188640"/>
            <a:ext cx="4680519" cy="1872208"/>
          </a:xfrm>
          <a:prstGeom prst="rect">
            <a:avLst/>
          </a:prstGeom>
        </p:spPr>
      </p:pic>
      <p:pic>
        <p:nvPicPr>
          <p:cNvPr id="7" name="Рисунок 6" descr="8355026672103464207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581128"/>
            <a:ext cx="4680520" cy="1872208"/>
          </a:xfrm>
          <a:prstGeom prst="rect">
            <a:avLst/>
          </a:prstGeom>
        </p:spPr>
      </p:pic>
      <p:pic>
        <p:nvPicPr>
          <p:cNvPr id="9" name="Рисунок 8" descr="29240000054676118573.png"/>
          <p:cNvPicPr>
            <a:picLocks noChangeAspect="1"/>
          </p:cNvPicPr>
          <p:nvPr/>
        </p:nvPicPr>
        <p:blipFill>
          <a:blip r:embed="rId5" cstate="print"/>
          <a:srcRect l="4811" t="8000" r="5589" b="24000"/>
          <a:stretch>
            <a:fillRect/>
          </a:stretch>
        </p:blipFill>
        <p:spPr>
          <a:xfrm>
            <a:off x="4788024" y="2708920"/>
            <a:ext cx="4032448" cy="1440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 descr="591401221215557872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564904"/>
            <a:ext cx="4499992" cy="18370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7664" y="198884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курсор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198884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клав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атура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14908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сканер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7248" y="5805264"/>
            <a:ext cx="2196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пиксель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4437112"/>
            <a:ext cx="2196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357158" y="1096392"/>
            <a:ext cx="35718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err="1">
                <a:latin typeface="Bookman Old Style" pitchFamily="18" charset="0"/>
              </a:rPr>
              <a:t>Розумна</a:t>
            </a:r>
            <a:r>
              <a:rPr lang="ru-RU" sz="2400" dirty="0">
                <a:latin typeface="Bookman Old Style" pitchFamily="18" charset="0"/>
              </a:rPr>
              <a:t>, </a:t>
            </a:r>
            <a:r>
              <a:rPr lang="ru-RU" sz="2400" dirty="0" err="1">
                <a:latin typeface="Bookman Old Style" pitchFamily="18" charset="0"/>
              </a:rPr>
              <a:t>слухняна</a:t>
            </a:r>
            <a:r>
              <a:rPr lang="ru-RU" sz="2400" dirty="0">
                <a:latin typeface="Bookman Old Style" pitchFamily="18" charset="0"/>
              </a:rPr>
              <a:t>, </a:t>
            </a:r>
          </a:p>
          <a:p>
            <a:r>
              <a:rPr lang="ru-RU" sz="2400" dirty="0">
                <a:latin typeface="Bookman Old Style" pitchFamily="18" charset="0"/>
              </a:rPr>
              <a:t>До </a:t>
            </a:r>
            <a:r>
              <a:rPr lang="ru-RU" sz="2400" dirty="0" err="1">
                <a:latin typeface="Bookman Old Style" pitchFamily="18" charset="0"/>
              </a:rPr>
              <a:t>сиру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байдужа</a:t>
            </a:r>
            <a:r>
              <a:rPr lang="ru-RU" sz="2400" dirty="0">
                <a:latin typeface="Bookman Old Style" pitchFamily="18" charset="0"/>
              </a:rPr>
              <a:t>, </a:t>
            </a:r>
          </a:p>
          <a:p>
            <a:r>
              <a:rPr lang="ru-RU" sz="2400" dirty="0">
                <a:latin typeface="Bookman Old Style" pitchFamily="18" charset="0"/>
              </a:rPr>
              <a:t>Кота не </a:t>
            </a:r>
            <a:r>
              <a:rPr lang="ru-RU" sz="2400" dirty="0" err="1">
                <a:latin typeface="Bookman Old Style" pitchFamily="18" charset="0"/>
              </a:rPr>
              <a:t>дратує</a:t>
            </a:r>
            <a:r>
              <a:rPr lang="ru-RU" sz="2400" dirty="0">
                <a:latin typeface="Bookman Old Style" pitchFamily="18" charset="0"/>
              </a:rPr>
              <a:t>, </a:t>
            </a:r>
          </a:p>
          <a:p>
            <a:r>
              <a:rPr lang="ru-RU" sz="2400" dirty="0" err="1">
                <a:latin typeface="Bookman Old Style" pitchFamily="18" charset="0"/>
              </a:rPr>
              <a:t>Господарів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поважає</a:t>
            </a:r>
            <a:r>
              <a:rPr lang="ru-RU" sz="2400" dirty="0">
                <a:latin typeface="Bookman Old Style" pitchFamily="18" charset="0"/>
              </a:rPr>
              <a:t>, </a:t>
            </a:r>
          </a:p>
          <a:p>
            <a:r>
              <a:rPr lang="ru-RU" sz="2400" dirty="0">
                <a:latin typeface="Bookman Old Style" pitchFamily="18" charset="0"/>
              </a:rPr>
              <a:t>По </a:t>
            </a:r>
            <a:r>
              <a:rPr lang="ru-RU" sz="2400" dirty="0" err="1">
                <a:latin typeface="Bookman Old Style" pitchFamily="18" charset="0"/>
              </a:rPr>
              <a:t>килимку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гуляє</a:t>
            </a:r>
            <a:r>
              <a:rPr lang="ru-RU" sz="2400" dirty="0">
                <a:latin typeface="Bookman Old Style" pitchFamily="18" charset="0"/>
              </a:rPr>
              <a:t>, </a:t>
            </a:r>
          </a:p>
          <a:p>
            <a:r>
              <a:rPr lang="ru-RU" sz="2400" dirty="0">
                <a:latin typeface="Bookman Old Style" pitchFamily="18" charset="0"/>
              </a:rPr>
              <a:t>Хвостиком </a:t>
            </a:r>
            <a:r>
              <a:rPr lang="ru-RU" sz="2400" dirty="0" err="1">
                <a:latin typeface="Bookman Old Style" pitchFamily="18" charset="0"/>
              </a:rPr>
              <a:t>виляє</a:t>
            </a:r>
            <a:r>
              <a:rPr lang="ru-RU" sz="2400" dirty="0">
                <a:latin typeface="Bookman Old Style" pitchFamily="18" charset="0"/>
              </a:rPr>
              <a:t>, </a:t>
            </a:r>
          </a:p>
          <a:p>
            <a:r>
              <a:rPr lang="ru-RU" sz="2400" dirty="0">
                <a:latin typeface="Bookman Old Style" pitchFamily="18" charset="0"/>
              </a:rPr>
              <a:t>Курсором </a:t>
            </a:r>
            <a:r>
              <a:rPr lang="ru-RU" sz="2400" dirty="0" err="1">
                <a:latin typeface="Bookman Old Style" pitchFamily="18" charset="0"/>
              </a:rPr>
              <a:t>управляє</a:t>
            </a:r>
            <a:r>
              <a:rPr lang="ru-RU" sz="2400" dirty="0">
                <a:latin typeface="Bookman Old Style" pitchFamily="18" charset="0"/>
              </a:rPr>
              <a:t>. </a:t>
            </a:r>
          </a:p>
          <a:p>
            <a:endParaRPr lang="ru-RU" sz="2400" dirty="0"/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214282" y="4000504"/>
            <a:ext cx="2000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Bookman Old Style" pitchFamily="18" charset="0"/>
              </a:rPr>
              <a:t>(Мишка)</a:t>
            </a: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4286250" y="1500188"/>
            <a:ext cx="407196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err="1">
                <a:latin typeface="Bookman Old Style" pitchFamily="18" charset="0"/>
              </a:rPr>
              <a:t>Це</a:t>
            </a:r>
            <a:r>
              <a:rPr lang="ru-RU" sz="2400" dirty="0">
                <a:latin typeface="Bookman Old Style" pitchFamily="18" charset="0"/>
              </a:rPr>
              <a:t> ось - ... </a:t>
            </a:r>
          </a:p>
          <a:p>
            <a:r>
              <a:rPr lang="ru-RU" sz="2400" dirty="0">
                <a:latin typeface="Bookman Old Style" pitchFamily="18" charset="0"/>
              </a:rPr>
              <a:t>Для </a:t>
            </a:r>
            <a:r>
              <a:rPr lang="ru-RU" sz="2400" dirty="0" err="1">
                <a:latin typeface="Bookman Old Style" pitchFamily="18" charset="0"/>
              </a:rPr>
              <a:t>пальців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фізкультура</a:t>
            </a:r>
            <a:r>
              <a:rPr lang="ru-RU" sz="2400" dirty="0">
                <a:latin typeface="Bookman Old Style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4714895" y="2786058"/>
            <a:ext cx="2643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dirty="0">
                <a:latin typeface="Bookman Old Style" pitchFamily="18" charset="0"/>
              </a:rPr>
              <a:t>(Клавіатура)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10246" name="Picture 3" descr="http://www.neostatic.pl/karty/pliki/zdjecia/7B/PR-3054082F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260850"/>
            <a:ext cx="28575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5" descr="Картинка 42 из 10667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3643313"/>
            <a:ext cx="3571875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14480" y="214290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Загадки: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sz="3600" b="1" smtClean="0"/>
              <a:t>Розвиток творчих здібностей учнів за допомогою рольових ігор на уроках англійської мови</a:t>
            </a:r>
            <a:endParaRPr lang="ru-RU" sz="3600" b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uk-UA" b="1" smtClean="0"/>
              <a:t>Функції рольової гри</a:t>
            </a:r>
            <a:r>
              <a:rPr lang="ru-RU" smtClean="0"/>
              <a:t> 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мотиваційна;</a:t>
            </a:r>
            <a:r>
              <a:rPr lang="ru-RU" b="1" smtClean="0"/>
              <a:t> </a:t>
            </a:r>
          </a:p>
          <a:p>
            <a:pPr eaLnBrk="1" hangingPunct="1"/>
            <a:r>
              <a:rPr lang="ru-RU" b="1" smtClean="0"/>
              <a:t>навчальна;</a:t>
            </a:r>
          </a:p>
          <a:p>
            <a:pPr eaLnBrk="1" hangingPunct="1"/>
            <a:r>
              <a:rPr lang="uk-UA" b="1" smtClean="0"/>
              <a:t>виховна;</a:t>
            </a:r>
          </a:p>
          <a:p>
            <a:pPr eaLnBrk="1" hangingPunct="1"/>
            <a:r>
              <a:rPr lang="uk-UA" b="1" smtClean="0"/>
              <a:t>орієнтуюча;</a:t>
            </a:r>
          </a:p>
          <a:p>
            <a:pPr eaLnBrk="1" hangingPunct="1"/>
            <a:r>
              <a:rPr lang="uk-UA" b="1" smtClean="0"/>
              <a:t>компенсуюча;</a:t>
            </a:r>
          </a:p>
          <a:p>
            <a:pPr eaLnBrk="1" hangingPunct="1">
              <a:buFontTx/>
              <a:buNone/>
            </a:pPr>
            <a:endParaRPr lang="ru-RU" b="1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sz="3600" b="1" smtClean="0"/>
              <a:t>Класифікація рольових ігор</a:t>
            </a:r>
            <a:r>
              <a:rPr lang="ru-RU" sz="3600" b="1" smtClean="0"/>
              <a:t> Мільруда Р.П.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ігри побутового змісту;</a:t>
            </a:r>
          </a:p>
          <a:p>
            <a:pPr eaLnBrk="1" hangingPunct="1"/>
            <a:r>
              <a:rPr lang="ru-RU" smtClean="0"/>
              <a:t>ігри казкового змісту;</a:t>
            </a:r>
          </a:p>
          <a:p>
            <a:pPr eaLnBrk="1" hangingPunct="1"/>
            <a:r>
              <a:rPr lang="ru-RU" smtClean="0"/>
              <a:t>імітаційні рольові ігри;</a:t>
            </a:r>
          </a:p>
          <a:p>
            <a:pPr eaLnBrk="1" hangingPunct="1"/>
            <a:r>
              <a:rPr lang="ru-RU" smtClean="0"/>
              <a:t>пізнавальні рольові ігри;</a:t>
            </a:r>
          </a:p>
          <a:p>
            <a:pPr eaLnBrk="1" hangingPunct="1"/>
            <a:r>
              <a:rPr lang="ru-RU" smtClean="0"/>
              <a:t>рольові ігри ділового змісту;</a:t>
            </a:r>
          </a:p>
          <a:p>
            <a:pPr eaLnBrk="1" hangingPunct="1"/>
            <a:r>
              <a:rPr lang="ru-RU" smtClean="0"/>
              <a:t>рольові ігри світоглядного змісту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92" name="Group 64"/>
          <p:cNvGraphicFramePr>
            <a:graphicFrameLocks noGrp="1"/>
          </p:cNvGraphicFramePr>
          <p:nvPr>
            <p:ph idx="4294967295"/>
          </p:nvPr>
        </p:nvGraphicFramePr>
        <p:xfrm>
          <a:off x="323850" y="692150"/>
          <a:ext cx="8229600" cy="5520373"/>
        </p:xfrm>
        <a:graphic>
          <a:graphicData uri="http://schemas.openxmlformats.org/drawingml/2006/table">
            <a:tbl>
              <a:tblPr/>
              <a:tblGrid>
                <a:gridCol w="3527425"/>
                <a:gridCol w="4702175"/>
              </a:tblGrid>
              <a:tr h="7493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174A"/>
                          </a:solidFill>
                          <a:effectLst/>
                          <a:latin typeface="Times New Roman" pitchFamily="18" charset="0"/>
                        </a:rPr>
                        <a:t>Учні молодшого шкільного віку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174A"/>
                          </a:solidFill>
                          <a:effectLst/>
                          <a:latin typeface="Times New Roman" pitchFamily="18" charset="0"/>
                        </a:rPr>
                        <a:t>Рольові ігри казкового змісту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174A"/>
                          </a:solidFill>
                          <a:effectLst/>
                          <a:latin typeface="Times New Roman" pitchFamily="18" charset="0"/>
                        </a:rPr>
                        <a:t>Рольові ігри побутового змісту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174A"/>
                          </a:solidFill>
                          <a:effectLst/>
                          <a:latin typeface="Times New Roman" pitchFamily="18" charset="0"/>
                        </a:rPr>
                        <a:t>Учні середнього шкільного вік</a:t>
                      </a: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174A"/>
                          </a:solidFill>
                          <a:effectLst/>
                          <a:latin typeface="Times New Roman" pitchFamily="18" charset="0"/>
                        </a:rPr>
                        <a:t>у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174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174A"/>
                          </a:solidFill>
                          <a:effectLst/>
                          <a:latin typeface="Times New Roman" pitchFamily="18" charset="0"/>
                        </a:rPr>
                        <a:t>Імітаційні рольові ігри пізнавального змісту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174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5F174A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174A"/>
                          </a:solidFill>
                          <a:effectLst/>
                          <a:latin typeface="Times New Roman" pitchFamily="18" charset="0"/>
                        </a:rPr>
                        <a:t>Учні старшого шкільного віку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174A"/>
                          </a:solidFill>
                          <a:effectLst/>
                          <a:latin typeface="Times New Roman" pitchFamily="18" charset="0"/>
                        </a:rPr>
                        <a:t>Імітаційні рольові ігри світоглядного змісту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174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174A"/>
                          </a:solidFill>
                          <a:effectLst/>
                          <a:latin typeface="Times New Roman" pitchFamily="18" charset="0"/>
                        </a:rPr>
                        <a:t>Рольові ігри побутово-соціального змісту (про етикет, культуру поведінки)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SCN4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81661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Century Gothic" pitchFamily="34" charset="0"/>
              </a:rPr>
              <a:t>«Ні в кого не виникає сумніву, що прогрес цивілізації залежить виключно від обдарованих людей»</a:t>
            </a:r>
          </a:p>
          <a:p>
            <a:pPr algn="r"/>
            <a:r>
              <a:rPr lang="uk-UA" sz="2800" dirty="0" smtClean="0">
                <a:solidFill>
                  <a:schemeClr val="bg1"/>
                </a:solidFill>
                <a:latin typeface="Century Gothic" pitchFamily="34" charset="0"/>
              </a:rPr>
              <a:t>К. Перес «Обдаровані діти»</a:t>
            </a:r>
            <a:endParaRPr lang="ru-RU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565446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Century Gothic" pitchFamily="34" charset="0"/>
              </a:rPr>
              <a:t>«Розум  - це не посудина, яку треба наповнити, а вогонь, який належить запалити»</a:t>
            </a:r>
          </a:p>
          <a:p>
            <a:pPr algn="r"/>
            <a:r>
              <a:rPr lang="uk-UA" sz="2800" dirty="0" smtClean="0">
                <a:solidFill>
                  <a:schemeClr val="bg1"/>
                </a:solidFill>
                <a:latin typeface="Century Gothic" pitchFamily="34" charset="0"/>
              </a:rPr>
              <a:t>Плутарх</a:t>
            </a:r>
            <a:endParaRPr lang="ru-RU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231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9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SCN4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8043862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SCN4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8208963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SCN4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7993062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DSCN4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239125" cy="618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SCN4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80645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IMG_7500"/>
          <p:cNvPicPr>
            <a:picLocks noChangeAspect="1" noChangeArrowheads="1"/>
          </p:cNvPicPr>
          <p:nvPr/>
        </p:nvPicPr>
        <p:blipFill>
          <a:blip r:embed="rId2" cstate="print">
            <a:lum bright="-18000" contrast="-12000"/>
          </a:blip>
          <a:srcRect/>
          <a:stretch>
            <a:fillRect/>
          </a:stretch>
        </p:blipFill>
        <p:spPr bwMode="auto">
          <a:xfrm>
            <a:off x="179388" y="620713"/>
            <a:ext cx="8748712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IMG_7499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250825" y="765175"/>
            <a:ext cx="866140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IMG_7503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395288" y="836613"/>
            <a:ext cx="85693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613"/>
            <a:ext cx="7772400" cy="1439862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2200" b="1" i="1" dirty="0" smtClean="0">
                <a:solidFill>
                  <a:srgbClr val="0000FF"/>
                </a:solidFill>
                <a:latin typeface="+mn-lt"/>
              </a:rPr>
              <a:t>Якщо ми хочемо, щоб дитина щось засвоїла,</a:t>
            </a:r>
            <a:r>
              <a:rPr lang="ru-RU" sz="2200" b="1" i="1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ru-RU" sz="2200" b="1" i="1" dirty="0" smtClean="0">
                <a:solidFill>
                  <a:srgbClr val="0000FF"/>
                </a:solidFill>
                <a:latin typeface="+mn-lt"/>
              </a:rPr>
            </a:br>
            <a:r>
              <a:rPr lang="uk-UA" sz="2200" b="1" i="1" dirty="0" smtClean="0">
                <a:solidFill>
                  <a:srgbClr val="0000FF"/>
                </a:solidFill>
                <a:latin typeface="+mn-lt"/>
              </a:rPr>
              <a:t>то потрібно це втілити в діяльність самої дитини</a:t>
            </a:r>
            <a:br>
              <a:rPr lang="uk-UA" sz="2200" b="1" i="1" dirty="0" smtClean="0">
                <a:solidFill>
                  <a:srgbClr val="0000FF"/>
                </a:solidFill>
                <a:latin typeface="+mn-lt"/>
              </a:rPr>
            </a:br>
            <a:r>
              <a:rPr lang="uk-UA" sz="2200" b="1" i="1" dirty="0" err="1" smtClean="0">
                <a:solidFill>
                  <a:srgbClr val="0000FF"/>
                </a:solidFill>
                <a:latin typeface="+mn-lt"/>
              </a:rPr>
              <a:t>Венгер</a:t>
            </a:r>
            <a:r>
              <a:rPr lang="uk-UA" sz="2200" b="1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288" y="1628775"/>
            <a:ext cx="8353425" cy="4824413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    </a:t>
            </a:r>
            <a:r>
              <a:rPr lang="ru-RU" sz="1800" dirty="0" err="1" smtClean="0">
                <a:solidFill>
                  <a:schemeClr val="tx1"/>
                </a:solidFill>
              </a:rPr>
              <a:t>Важливим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</a:rPr>
              <a:t>завданням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</a:rPr>
              <a:t>виховання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</a:rPr>
              <a:t>і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</a:rPr>
              <a:t>навчання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</a:rPr>
              <a:t>шестирічок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є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формування</a:t>
            </a:r>
            <a:r>
              <a:rPr lang="ru-RU" sz="1800" dirty="0" smtClean="0">
                <a:solidFill>
                  <a:schemeClr val="tx1"/>
                </a:solidFill>
              </a:rPr>
              <a:t> у них </a:t>
            </a:r>
            <a:r>
              <a:rPr lang="ru-RU" sz="1800" dirty="0" err="1" smtClean="0">
                <a:solidFill>
                  <a:schemeClr val="tx1"/>
                </a:solidFill>
              </a:rPr>
              <a:t>основи</a:t>
            </a:r>
            <a:r>
              <a:rPr lang="ru-RU" sz="1800" dirty="0" smtClean="0">
                <a:solidFill>
                  <a:schemeClr val="tx1"/>
                </a:solidFill>
              </a:rPr>
              <a:t> для </a:t>
            </a:r>
            <a:r>
              <a:rPr lang="ru-RU" sz="1800" dirty="0" err="1" smtClean="0">
                <a:solidFill>
                  <a:schemeClr val="tx1"/>
                </a:solidFill>
              </a:rPr>
              <a:t>стійких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пізнавальних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інтересів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творчої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пошукової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</a:rPr>
              <a:t>активності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спрямованої</a:t>
            </a:r>
            <a:r>
              <a:rPr lang="ru-RU" sz="1800" dirty="0" smtClean="0">
                <a:solidFill>
                  <a:schemeClr val="tx1"/>
                </a:solidFill>
              </a:rPr>
              <a:t>  не </a:t>
            </a:r>
            <a:r>
              <a:rPr lang="ru-RU" sz="1800" dirty="0" err="1" smtClean="0">
                <a:solidFill>
                  <a:schemeClr val="tx1"/>
                </a:solidFill>
              </a:rPr>
              <a:t>лише</a:t>
            </a:r>
            <a:r>
              <a:rPr lang="ru-RU" sz="1800" dirty="0" smtClean="0">
                <a:solidFill>
                  <a:schemeClr val="tx1"/>
                </a:solidFill>
              </a:rPr>
              <a:t>  на </a:t>
            </a:r>
            <a:r>
              <a:rPr lang="ru-RU" sz="1800" dirty="0" err="1" smtClean="0">
                <a:solidFill>
                  <a:schemeClr val="tx1"/>
                </a:solidFill>
              </a:rPr>
              <a:t>зміст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навчальних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предметів</a:t>
            </a:r>
            <a:r>
              <a:rPr lang="ru-RU" sz="1800" dirty="0" smtClean="0">
                <a:solidFill>
                  <a:schemeClr val="tx1"/>
                </a:solidFill>
              </a:rPr>
              <a:t>, а </a:t>
            </a:r>
            <a:r>
              <a:rPr lang="ru-RU" sz="1800" dirty="0" err="1" smtClean="0">
                <a:solidFill>
                  <a:schemeClr val="tx1"/>
                </a:solidFill>
              </a:rPr>
              <a:t>й</a:t>
            </a:r>
            <a:r>
              <a:rPr lang="ru-RU" sz="1800" dirty="0" smtClean="0">
                <a:solidFill>
                  <a:schemeClr val="tx1"/>
                </a:solidFill>
              </a:rPr>
              <a:t> на </a:t>
            </a:r>
            <a:r>
              <a:rPr lang="ru-RU" sz="1800" dirty="0" err="1" smtClean="0">
                <a:solidFill>
                  <a:schemeClr val="tx1"/>
                </a:solidFill>
              </a:rPr>
              <a:t>навколишнє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середовище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r>
              <a:rPr lang="ru-RU" sz="1800" dirty="0" smtClean="0"/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Забезпечення</a:t>
            </a:r>
            <a:r>
              <a:rPr lang="ru-RU" sz="1800" dirty="0" smtClean="0">
                <a:solidFill>
                  <a:schemeClr val="tx1"/>
                </a:solidFill>
              </a:rPr>
              <a:t> оптимального </a:t>
            </a:r>
            <a:r>
              <a:rPr lang="ru-RU" sz="1800" dirty="0" err="1" smtClean="0">
                <a:solidFill>
                  <a:schemeClr val="tx1"/>
                </a:solidFill>
              </a:rPr>
              <a:t>розвитку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учнів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можливе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лише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під</a:t>
            </a:r>
            <a:r>
              <a:rPr lang="ru-RU" sz="1800" dirty="0" smtClean="0">
                <a:solidFill>
                  <a:schemeClr val="tx1"/>
                </a:solidFill>
              </a:rPr>
              <a:t> час </a:t>
            </a:r>
            <a:r>
              <a:rPr lang="ru-RU" sz="1800" dirty="0" err="1" smtClean="0">
                <a:solidFill>
                  <a:schemeClr val="tx1"/>
                </a:solidFill>
              </a:rPr>
              <a:t>активної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діяльності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r>
              <a:rPr lang="uk-UA" sz="1800" dirty="0" smtClean="0">
                <a:solidFill>
                  <a:schemeClr val="tx1"/>
                </a:solidFill>
              </a:rPr>
              <a:t>Ш</a:t>
            </a:r>
            <a:r>
              <a:rPr lang="ru-RU" sz="1800" dirty="0" err="1" smtClean="0">
                <a:solidFill>
                  <a:schemeClr val="tx1"/>
                </a:solidFill>
              </a:rPr>
              <a:t>естирічна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дитина</a:t>
            </a:r>
            <a:r>
              <a:rPr lang="ru-RU" sz="1800" dirty="0" smtClean="0">
                <a:solidFill>
                  <a:schemeClr val="tx1"/>
                </a:solidFill>
              </a:rPr>
              <a:t> в силу </a:t>
            </a:r>
            <a:r>
              <a:rPr lang="ru-RU" sz="1800" dirty="0" err="1" smtClean="0">
                <a:solidFill>
                  <a:schemeClr val="tx1"/>
                </a:solidFill>
              </a:rPr>
              <a:t>функціональної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тенденції</a:t>
            </a:r>
            <a:r>
              <a:rPr lang="ru-RU" sz="1800" dirty="0" smtClean="0">
                <a:solidFill>
                  <a:schemeClr val="tx1"/>
                </a:solidFill>
              </a:rPr>
              <a:t> не </a:t>
            </a:r>
            <a:r>
              <a:rPr lang="ru-RU" sz="1800" dirty="0" err="1" smtClean="0">
                <a:solidFill>
                  <a:schemeClr val="tx1"/>
                </a:solidFill>
              </a:rPr>
              <a:t>може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жити</a:t>
            </a:r>
            <a:r>
              <a:rPr lang="ru-RU" sz="1800" dirty="0" smtClean="0">
                <a:solidFill>
                  <a:schemeClr val="tx1"/>
                </a:solidFill>
              </a:rPr>
              <a:t> без </a:t>
            </a:r>
            <a:r>
              <a:rPr lang="ru-RU" sz="1800" dirty="0" err="1" smtClean="0">
                <a:solidFill>
                  <a:schemeClr val="tx1"/>
                </a:solidFill>
              </a:rPr>
              <a:t>активності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без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гри</a:t>
            </a:r>
            <a:r>
              <a:rPr lang="ru-RU" sz="1800" dirty="0" smtClean="0">
                <a:solidFill>
                  <a:schemeClr val="tx1"/>
                </a:solidFill>
              </a:rPr>
              <a:t>.  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За </a:t>
            </a:r>
            <a:r>
              <a:rPr lang="ru-RU" sz="1800" dirty="0" err="1" smtClean="0">
                <a:solidFill>
                  <a:schemeClr val="tx1"/>
                </a:solidFill>
              </a:rPr>
              <a:t>допомогою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гри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можна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зацікавити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учнів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викликати</a:t>
            </a:r>
            <a:r>
              <a:rPr lang="ru-RU" sz="1800" dirty="0" smtClean="0">
                <a:solidFill>
                  <a:schemeClr val="tx1"/>
                </a:solidFill>
              </a:rPr>
              <a:t> в них </a:t>
            </a:r>
            <a:r>
              <a:rPr lang="ru-RU" sz="1800" dirty="0" err="1" smtClean="0">
                <a:solidFill>
                  <a:schemeClr val="tx1"/>
                </a:solidFill>
              </a:rPr>
              <a:t>інтерес</a:t>
            </a:r>
            <a:r>
              <a:rPr lang="ru-RU" sz="1800" dirty="0" smtClean="0">
                <a:solidFill>
                  <a:schemeClr val="tx1"/>
                </a:solidFill>
              </a:rPr>
              <a:t> до </a:t>
            </a:r>
            <a:r>
              <a:rPr lang="ru-RU" sz="1800" dirty="0" err="1" smtClean="0">
                <a:solidFill>
                  <a:schemeClr val="tx1"/>
                </a:solidFill>
              </a:rPr>
              <a:t>виучуваного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матеріалу</a:t>
            </a:r>
            <a:r>
              <a:rPr lang="ru-RU" sz="1800" dirty="0" smtClean="0">
                <a:solidFill>
                  <a:schemeClr val="tx1"/>
                </a:solidFill>
              </a:rPr>
              <a:t>. У </a:t>
            </a:r>
            <a:r>
              <a:rPr lang="ru-RU" sz="1800" dirty="0" err="1" smtClean="0">
                <a:solidFill>
                  <a:schemeClr val="tx1"/>
                </a:solidFill>
              </a:rPr>
              <a:t>грі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відбувається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складний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процес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мобілізації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усіх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розумових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здібностей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стимулюється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розвиток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уваги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уяви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пам'яті</a:t>
            </a:r>
            <a:r>
              <a:rPr lang="ru-RU" sz="1800" dirty="0" smtClean="0"/>
              <a:t>.</a:t>
            </a:r>
            <a:endParaRPr lang="uk-UA" sz="1800" dirty="0" smtClean="0"/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dirty="0" smtClean="0">
                <a:solidFill>
                  <a:schemeClr val="tx1"/>
                </a:solidFill>
              </a:rPr>
              <a:t>Участь у різноманітних дидактичних іграх сприяє розвитку мислення, уваги, мовлення дітей, породжує позитивні емоції, серед яких вирізняється радість пізнання.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ru-RU" sz="1800" dirty="0" smtClean="0"/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36867" name="Рисунок 7" descr="http://im5-tub-ua.yandex.net/i?id=153602401-4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20637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C00000"/>
                </a:solidFill>
                <a:latin typeface="+mn-lt"/>
              </a:rPr>
              <a:t>КЛАСИФІКАЦІЯ  ІГОР</a:t>
            </a:r>
            <a:endParaRPr lang="ru-RU" sz="2400" b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850" y="836613"/>
            <a:ext cx="8496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uk-UA" sz="1600" b="1" i="1" dirty="0">
                <a:solidFill>
                  <a:srgbClr val="0000FF"/>
                </a:solidFill>
                <a:latin typeface="+mn-lt"/>
              </a:rPr>
              <a:t>З урахуванням вікових особливостей дітей виділяють ігри</a:t>
            </a:r>
            <a:r>
              <a:rPr lang="uk-UA" sz="1600" dirty="0">
                <a:latin typeface="+mn-lt"/>
              </a:rPr>
              <a:t>: </a:t>
            </a:r>
            <a:r>
              <a:rPr lang="uk-UA" sz="1600" i="1" dirty="0">
                <a:latin typeface="+mn-lt"/>
              </a:rPr>
              <a:t>процесуальні</a:t>
            </a:r>
            <a:r>
              <a:rPr lang="uk-UA" sz="1600" dirty="0">
                <a:latin typeface="+mn-lt"/>
              </a:rPr>
              <a:t> (малорухливі ); </a:t>
            </a:r>
            <a:r>
              <a:rPr lang="uk-UA" sz="1600" i="1" dirty="0">
                <a:latin typeface="+mn-lt"/>
              </a:rPr>
              <a:t>копіювальні</a:t>
            </a:r>
            <a:r>
              <a:rPr lang="uk-UA" sz="1600" dirty="0">
                <a:latin typeface="+mn-lt"/>
              </a:rPr>
              <a:t>, які допомагають засвоювати соціальні ролі, пізнавати дійсність; </a:t>
            </a:r>
            <a:r>
              <a:rPr lang="uk-UA" sz="1600" i="1" dirty="0">
                <a:latin typeface="+mn-lt"/>
              </a:rPr>
              <a:t>рухливі</a:t>
            </a:r>
            <a:r>
              <a:rPr lang="uk-UA" sz="1600" dirty="0">
                <a:latin typeface="+mn-lt"/>
              </a:rPr>
              <a:t>, які пов’язані з швидким пересуванням дітей; </a:t>
            </a:r>
            <a:r>
              <a:rPr lang="uk-UA" sz="1600" i="1" dirty="0">
                <a:latin typeface="+mn-lt"/>
              </a:rPr>
              <a:t>дидактичні</a:t>
            </a:r>
            <a:r>
              <a:rPr lang="uk-UA" sz="1600" dirty="0">
                <a:latin typeface="+mn-lt"/>
              </a:rPr>
              <a:t>, у процесі яких діти отримують знання з різних предметів; </a:t>
            </a:r>
            <a:r>
              <a:rPr lang="uk-UA" sz="1600" i="1" dirty="0">
                <a:latin typeface="+mn-lt"/>
              </a:rPr>
              <a:t>народні</a:t>
            </a:r>
            <a:r>
              <a:rPr lang="uk-UA" sz="1600" dirty="0">
                <a:latin typeface="+mn-lt"/>
              </a:rPr>
              <a:t>, які допомагають дитині пізнати національні особливості, пробуджують інтерес до народної творчості; </a:t>
            </a:r>
            <a:r>
              <a:rPr lang="uk-UA" sz="1600" i="1" dirty="0">
                <a:latin typeface="+mn-lt"/>
              </a:rPr>
              <a:t>технічні</a:t>
            </a:r>
            <a:r>
              <a:rPr lang="uk-UA" sz="1600" dirty="0">
                <a:latin typeface="+mn-lt"/>
              </a:rPr>
              <a:t>, які допомагають розвивати технічну творчість</a:t>
            </a:r>
            <a:r>
              <a:rPr lang="uk-UA" sz="1600" b="1" dirty="0">
                <a:latin typeface="+mn-lt"/>
              </a:rPr>
              <a:t>; </a:t>
            </a:r>
            <a:r>
              <a:rPr lang="uk-UA" sz="1600" i="1" dirty="0">
                <a:latin typeface="+mn-lt"/>
              </a:rPr>
              <a:t>настільні.</a:t>
            </a:r>
            <a:r>
              <a:rPr lang="uk-UA" sz="1600" b="1" dirty="0">
                <a:latin typeface="+mn-lt"/>
              </a:rPr>
              <a:t> </a:t>
            </a:r>
            <a:endParaRPr lang="ru-RU" sz="1600" b="1" dirty="0">
              <a:latin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288" y="4005263"/>
            <a:ext cx="8280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uk-UA" sz="1600" dirty="0">
                <a:latin typeface="+mn-lt"/>
              </a:rPr>
              <a:t> </a:t>
            </a:r>
            <a:r>
              <a:rPr lang="uk-UA" sz="1600" b="1" i="1" dirty="0">
                <a:solidFill>
                  <a:srgbClr val="0000FF"/>
                </a:solidFill>
                <a:latin typeface="+mn-lt"/>
              </a:rPr>
              <a:t>За  характером  ігрових дій ігри</a:t>
            </a:r>
            <a:r>
              <a:rPr lang="uk-UA" sz="1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uk-UA" sz="1600" dirty="0">
                <a:latin typeface="+mn-lt"/>
              </a:rPr>
              <a:t>поділяють на </a:t>
            </a:r>
            <a:r>
              <a:rPr lang="uk-UA" sz="1600" i="1" dirty="0">
                <a:latin typeface="+mn-lt"/>
              </a:rPr>
              <a:t>інтелектуальні</a:t>
            </a:r>
            <a:r>
              <a:rPr lang="uk-UA" sz="1600" dirty="0">
                <a:latin typeface="+mn-lt"/>
              </a:rPr>
              <a:t>, </a:t>
            </a:r>
            <a:r>
              <a:rPr lang="uk-UA" sz="1600" i="1" dirty="0">
                <a:latin typeface="+mn-lt"/>
              </a:rPr>
              <a:t>моторні</a:t>
            </a:r>
            <a:r>
              <a:rPr lang="uk-UA" sz="1600" dirty="0">
                <a:latin typeface="+mn-lt"/>
              </a:rPr>
              <a:t> та </a:t>
            </a:r>
            <a:r>
              <a:rPr lang="uk-UA" sz="1600" i="1" dirty="0">
                <a:latin typeface="+mn-lt"/>
              </a:rPr>
              <a:t>сенсорні.</a:t>
            </a:r>
            <a:r>
              <a:rPr lang="uk-UA" sz="1600" dirty="0">
                <a:latin typeface="+mn-lt"/>
              </a:rPr>
              <a:t> </a:t>
            </a:r>
            <a:endParaRPr lang="ru-RU" sz="1600" b="1" dirty="0">
              <a:latin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uk-UA" sz="1600" b="1" i="1" dirty="0">
                <a:solidFill>
                  <a:srgbClr val="0000FF"/>
                </a:solidFill>
                <a:latin typeface="+mn-lt"/>
              </a:rPr>
              <a:t>За характером педагогічного процесу </a:t>
            </a:r>
            <a:r>
              <a:rPr lang="uk-UA" sz="1600" dirty="0">
                <a:latin typeface="+mn-lt"/>
              </a:rPr>
              <a:t>виділяють такі групи ігор: </a:t>
            </a:r>
            <a:r>
              <a:rPr lang="uk-UA" sz="1600" i="1" dirty="0">
                <a:latin typeface="+mn-lt"/>
              </a:rPr>
              <a:t>навчальні</a:t>
            </a:r>
            <a:r>
              <a:rPr lang="uk-UA" sz="1600" dirty="0">
                <a:latin typeface="+mn-lt"/>
              </a:rPr>
              <a:t>, </a:t>
            </a:r>
            <a:r>
              <a:rPr lang="uk-UA" sz="1600" i="1" dirty="0">
                <a:latin typeface="+mn-lt"/>
              </a:rPr>
              <a:t>тренувальні, контрольні, узагальнюючі; пізнавальні, виховні, розвиваючі; репродуктивні, продуктивні, творчі; комунікативні, діагностичні, профорієнтаційні, психотехнічні.</a:t>
            </a:r>
            <a:endParaRPr lang="ru-RU" sz="1600" b="1" dirty="0"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3141663"/>
            <a:ext cx="84978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uk-UA" sz="1600" b="1" i="1" dirty="0">
                <a:solidFill>
                  <a:srgbClr val="0000FF"/>
                </a:solidFill>
                <a:latin typeface="+mn-lt"/>
              </a:rPr>
              <a:t>За метою використання ігри бувають</a:t>
            </a:r>
            <a:r>
              <a:rPr lang="uk-UA" sz="1600" dirty="0">
                <a:latin typeface="+mn-lt"/>
              </a:rPr>
              <a:t>: </a:t>
            </a:r>
            <a:r>
              <a:rPr lang="uk-UA" sz="1600" i="1" dirty="0">
                <a:latin typeface="+mn-lt"/>
              </a:rPr>
              <a:t>навчальні</a:t>
            </a:r>
            <a:r>
              <a:rPr lang="uk-UA" sz="1600" dirty="0">
                <a:latin typeface="+mn-lt"/>
              </a:rPr>
              <a:t> або </a:t>
            </a:r>
            <a:r>
              <a:rPr lang="uk-UA" sz="1600" i="1" dirty="0">
                <a:latin typeface="+mn-lt"/>
              </a:rPr>
              <a:t>предметні</a:t>
            </a:r>
            <a:r>
              <a:rPr lang="uk-UA" sz="1600" dirty="0">
                <a:latin typeface="+mn-lt"/>
              </a:rPr>
              <a:t> (літературні, географічні, історичні), </a:t>
            </a:r>
            <a:r>
              <a:rPr lang="uk-UA" sz="1600" i="1" dirty="0">
                <a:latin typeface="+mn-lt"/>
              </a:rPr>
              <a:t>професійні</a:t>
            </a:r>
            <a:r>
              <a:rPr lang="uk-UA" sz="1600" dirty="0">
                <a:latin typeface="+mn-lt"/>
              </a:rPr>
              <a:t> ( ділові та управлінські).</a:t>
            </a:r>
            <a:endParaRPr lang="ru-RU" sz="1600" dirty="0">
              <a:latin typeface="+mn-lt"/>
            </a:endParaRPr>
          </a:p>
        </p:txBody>
      </p:sp>
      <p:pic>
        <p:nvPicPr>
          <p:cNvPr id="34818" name="Рисунок 4" descr="http://im4-tub-ua.yandex.net/i?id=38644157-2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5308600"/>
            <a:ext cx="194468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23697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9144000" cy="3356992"/>
          </a:xfrm>
          <a:prstGeom prst="rect">
            <a:avLst/>
          </a:prstGeom>
        </p:spPr>
      </p:pic>
      <p:pic>
        <p:nvPicPr>
          <p:cNvPr id="11" name="Рисунок 10" descr="23697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501008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945550895"/>
              </p:ext>
            </p:extLst>
          </p:nvPr>
        </p:nvGraphicFramePr>
        <p:xfrm>
          <a:off x="3048000" y="0"/>
          <a:ext cx="6096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вал 5"/>
          <p:cNvSpPr/>
          <p:nvPr/>
        </p:nvSpPr>
        <p:spPr>
          <a:xfrm>
            <a:off x="827584" y="2276872"/>
            <a:ext cx="2520280" cy="23762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b="1" dirty="0" smtClean="0">
                <a:latin typeface="Century Gothic" pitchFamily="34" charset="0"/>
              </a:rPr>
              <a:t>Класифікація інноваційних педагогічних технологій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7" name="Прямоугольник 6">
            <a:hlinkClick r:id="rId8" action="ppaction://hlinksldjump"/>
          </p:cNvPr>
          <p:cNvSpPr/>
          <p:nvPr/>
        </p:nvSpPr>
        <p:spPr>
          <a:xfrm>
            <a:off x="0" y="5733256"/>
            <a:ext cx="1403648" cy="11247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623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188" cy="922337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FF0000"/>
                </a:solidFill>
                <a:latin typeface="+mn-lt"/>
              </a:rPr>
              <a:t>На  уроках  читання  для  розвитку  мовлення,  мислення,  уяви</a:t>
            </a:r>
            <a:endParaRPr lang="ru-RU" sz="24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850" y="1196975"/>
            <a:ext cx="8496300" cy="2338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00FF"/>
                </a:solidFill>
                <a:latin typeface="+mn-lt"/>
              </a:rPr>
              <a:t>Гра «Поміркуй  і  виправ</a:t>
            </a:r>
            <a:r>
              <a:rPr lang="uk-UA" b="1" dirty="0">
                <a:solidFill>
                  <a:srgbClr val="0000FF"/>
                </a:solidFill>
                <a:latin typeface="+mn-lt"/>
              </a:rPr>
              <a:t>!»</a:t>
            </a:r>
          </a:p>
          <a:p>
            <a:pPr algn="just">
              <a:defRPr/>
            </a:pPr>
            <a:r>
              <a:rPr lang="uk-UA" sz="1600" dirty="0">
                <a:latin typeface="+mn-lt"/>
              </a:rPr>
              <a:t>-  </a:t>
            </a:r>
            <a:r>
              <a:rPr lang="uk-UA" sz="1600" b="1" dirty="0">
                <a:latin typeface="+mn-lt"/>
              </a:rPr>
              <a:t>На  попередньому  уроці  дітки  вивчили букву </a:t>
            </a:r>
            <a:r>
              <a:rPr lang="uk-UA" sz="1600" b="1" dirty="0" err="1">
                <a:latin typeface="+mn-lt"/>
              </a:rPr>
              <a:t>Лл</a:t>
            </a:r>
            <a:r>
              <a:rPr lang="uk-UA" sz="1600" b="1" dirty="0">
                <a:latin typeface="+mn-lt"/>
              </a:rPr>
              <a:t>. </a:t>
            </a:r>
            <a:r>
              <a:rPr lang="uk-UA" sz="1600" b="1" i="1" dirty="0">
                <a:latin typeface="+mn-lt"/>
              </a:rPr>
              <a:t>(Ні,  ми вивчили  букву </a:t>
            </a:r>
            <a:r>
              <a:rPr lang="uk-UA" sz="1600" b="1" i="1" dirty="0" err="1">
                <a:latin typeface="+mn-lt"/>
              </a:rPr>
              <a:t>Сс</a:t>
            </a:r>
            <a:r>
              <a:rPr lang="uk-UA" sz="1600" b="1" i="1" dirty="0">
                <a:latin typeface="+mn-lt"/>
              </a:rPr>
              <a:t>)</a:t>
            </a:r>
            <a:endParaRPr lang="ru-RU" sz="1600" b="1" i="1" dirty="0">
              <a:latin typeface="+mn-lt"/>
            </a:endParaRPr>
          </a:p>
          <a:p>
            <a:pPr algn="just">
              <a:defRPr/>
            </a:pPr>
            <a:r>
              <a:rPr lang="uk-UA" sz="1600" b="1" dirty="0">
                <a:latin typeface="+mn-lt"/>
              </a:rPr>
              <a:t>- Літера  С с позначає  один  приголосний  звук. </a:t>
            </a:r>
            <a:r>
              <a:rPr lang="uk-UA" sz="1600" b="1" i="1" dirty="0">
                <a:latin typeface="+mn-lt"/>
              </a:rPr>
              <a:t>(Ні,  вона  позначає  два  </a:t>
            </a:r>
            <a:r>
              <a:rPr lang="uk-UA" sz="1600" b="1" i="1" dirty="0" err="1">
                <a:latin typeface="+mn-lt"/>
              </a:rPr>
              <a:t>приголосих</a:t>
            </a:r>
            <a:r>
              <a:rPr lang="uk-UA" sz="1600" b="1" i="1" dirty="0">
                <a:latin typeface="+mn-lt"/>
              </a:rPr>
              <a:t>  звуки: [с],[</a:t>
            </a:r>
            <a:r>
              <a:rPr lang="uk-UA" sz="1600" b="1" i="1" dirty="0" err="1">
                <a:latin typeface="+mn-lt"/>
              </a:rPr>
              <a:t>с'</a:t>
            </a:r>
            <a:r>
              <a:rPr lang="uk-UA" sz="1600" b="1" i="1" dirty="0">
                <a:latin typeface="+mn-lt"/>
              </a:rPr>
              <a:t>].)</a:t>
            </a:r>
            <a:endParaRPr lang="ru-RU" sz="1600" b="1" i="1" dirty="0">
              <a:latin typeface="+mn-lt"/>
            </a:endParaRPr>
          </a:p>
          <a:p>
            <a:pPr algn="just">
              <a:defRPr/>
            </a:pPr>
            <a:r>
              <a:rPr lang="uk-UA" sz="1600" b="1" dirty="0">
                <a:latin typeface="+mn-lt"/>
              </a:rPr>
              <a:t>-  Велика  і  мала  букви  </a:t>
            </a:r>
            <a:r>
              <a:rPr lang="uk-UA" sz="1600" b="1" dirty="0" err="1">
                <a:latin typeface="+mn-lt"/>
              </a:rPr>
              <a:t>Сс</a:t>
            </a:r>
            <a:r>
              <a:rPr lang="uk-UA" sz="1600" b="1" dirty="0">
                <a:latin typeface="+mn-lt"/>
              </a:rPr>
              <a:t> дуже  відрізняються  одна  від  одної  за  формою. </a:t>
            </a:r>
            <a:r>
              <a:rPr lang="uk-UA" sz="1600" b="1" i="1" dirty="0">
                <a:latin typeface="+mn-lt"/>
              </a:rPr>
              <a:t>(Вони  відрізняються  тільки  розміром,  а  за  формою – однакові.)</a:t>
            </a:r>
            <a:endParaRPr lang="ru-RU" sz="1600" b="1" i="1" dirty="0">
              <a:latin typeface="+mn-lt"/>
            </a:endParaRPr>
          </a:p>
          <a:p>
            <a:pPr algn="just">
              <a:defRPr/>
            </a:pPr>
            <a:r>
              <a:rPr lang="uk-UA" sz="1600" b="1" dirty="0">
                <a:latin typeface="+mn-lt"/>
              </a:rPr>
              <a:t>-  У  моєму  улюбленому слові лис буква </a:t>
            </a:r>
            <a:r>
              <a:rPr lang="uk-UA" sz="1600" b="1" dirty="0" err="1">
                <a:latin typeface="+mn-lt"/>
              </a:rPr>
              <a:t>Сс</a:t>
            </a:r>
            <a:r>
              <a:rPr lang="uk-UA" sz="1600" b="1" dirty="0">
                <a:latin typeface="+mn-lt"/>
              </a:rPr>
              <a:t> </a:t>
            </a:r>
            <a:r>
              <a:rPr lang="uk-UA" sz="1600" b="1" dirty="0" err="1">
                <a:latin typeface="+mn-lt"/>
              </a:rPr>
              <a:t>сто.ть</a:t>
            </a:r>
            <a:r>
              <a:rPr lang="uk-UA" sz="1600" b="1" dirty="0">
                <a:latin typeface="+mn-lt"/>
              </a:rPr>
              <a:t>  на  початку  і  позначає  м'який звук  [</a:t>
            </a:r>
            <a:r>
              <a:rPr lang="uk-UA" sz="1600" b="1" dirty="0" err="1">
                <a:latin typeface="+mn-lt"/>
              </a:rPr>
              <a:t>с</a:t>
            </a:r>
            <a:r>
              <a:rPr lang="uk-UA" sz="1600" b="1" i="1" dirty="0" err="1">
                <a:latin typeface="+mn-lt"/>
              </a:rPr>
              <a:t>'</a:t>
            </a:r>
            <a:r>
              <a:rPr lang="uk-UA" sz="1600" b="1" i="1" dirty="0">
                <a:latin typeface="+mn-lt"/>
              </a:rPr>
              <a:t>].(Це  слово </a:t>
            </a:r>
            <a:r>
              <a:rPr lang="uk-UA" sz="1600" b="1" i="1" dirty="0" err="1">
                <a:latin typeface="+mn-lt"/>
              </a:rPr>
              <a:t>Сс</a:t>
            </a:r>
            <a:r>
              <a:rPr lang="uk-UA" sz="1600" b="1" i="1" dirty="0">
                <a:latin typeface="+mn-lt"/>
              </a:rPr>
              <a:t> закінчує,  а не  починає,  і  звук,  який  вона  позначає  в  слові  лис,  твердий,  а  не м'який.)  </a:t>
            </a:r>
            <a:endParaRPr lang="ru-RU" sz="1600" b="1" i="1" dirty="0"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64050" y="4724400"/>
            <a:ext cx="46450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00FF"/>
                </a:solidFill>
                <a:latin typeface="Times New Roman" pitchFamily="18" charset="0"/>
              </a:rPr>
              <a:t>Гра  «Поміняй  склади – і  слівце склади!»</a:t>
            </a:r>
            <a:endParaRPr lang="ru-RU" b="1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b="1">
                <a:latin typeface="Times New Roman" pitchFamily="18" charset="0"/>
              </a:rPr>
              <a:t>Сок –пі (пісок)                  вук-па (павук)               ка-пил (пилка)                  нал-пе (пенал)</a:t>
            </a:r>
            <a:endParaRPr lang="ru-RU" sz="1600" b="1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  <p:pic>
        <p:nvPicPr>
          <p:cNvPr id="4101" name="Picture 10" descr="http://im5-tub-ua.yandex.net/i?id=300137819-4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15888"/>
            <a:ext cx="1819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79388" y="3573463"/>
            <a:ext cx="8713787" cy="1108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uk-UA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Гра «Поміркуй  і  покажи!»</a:t>
            </a:r>
            <a:endParaRPr lang="ru-RU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uk-UA" sz="1600" b="1" dirty="0">
                <a:latin typeface="+mn-lt"/>
                <a:cs typeface="Times New Roman" pitchFamily="18" charset="0"/>
              </a:rPr>
              <a:t>Вчитель  вимовляє  вивчені  звуки,  а  учні  показують  картки  з  відповідними  буквами. На  наступному  етапі  гри  вчитель  показує  дітям  букви,  а  учні  піднімають  фішку(або  дві  фішки),  пояснюючи,  скільки  звуків  означає  ця  буква  та  які  ці  звуки.</a:t>
            </a:r>
            <a:endParaRPr lang="uk-UA" sz="1600" b="1" dirty="0">
              <a:latin typeface="+mn-lt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07950" y="4652963"/>
            <a:ext cx="4319588" cy="13541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uk-UA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  «Заверши  думку!»</a:t>
            </a:r>
            <a:endParaRPr lang="ru-RU" b="1">
              <a:solidFill>
                <a:srgbClr val="0000FF"/>
              </a:solidFill>
              <a:latin typeface="Times New Roman" pitchFamily="18" charset="0"/>
              <a:ea typeface="Calibri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uk-UA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 попередньому  уроці  ми  вивчали  букву …</a:t>
            </a:r>
            <a:endParaRPr lang="ru-RU" sz="1600" b="1">
              <a:latin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sz="1600" b="1">
                <a:latin typeface="Times New Roman" pitchFamily="18" charset="0"/>
              </a:rPr>
              <a:t>Ця  літера  позначає  звук …</a:t>
            </a:r>
            <a:endParaRPr lang="ru-RU" sz="1600" b="1">
              <a:latin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sz="1600" b="1">
                <a:latin typeface="Times New Roman" pitchFamily="18" charset="0"/>
              </a:rPr>
              <a:t>Буква …  є  у  словах 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7313" y="5949950"/>
            <a:ext cx="29003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solidFill>
                  <a:srgbClr val="0000FF"/>
                </a:solidFill>
                <a:latin typeface="+mn-lt"/>
              </a:rPr>
              <a:t>Гра  </a:t>
            </a:r>
            <a:r>
              <a:rPr lang="uk-UA" b="1" dirty="0" err="1">
                <a:solidFill>
                  <a:srgbClr val="0000FF"/>
                </a:solidFill>
                <a:latin typeface="+mn-lt"/>
              </a:rPr>
              <a:t>“Продовж</a:t>
            </a:r>
            <a:r>
              <a:rPr lang="uk-UA" b="1" dirty="0">
                <a:solidFill>
                  <a:srgbClr val="0000FF"/>
                </a:solidFill>
                <a:latin typeface="+mn-lt"/>
              </a:rPr>
              <a:t>  казку!”</a:t>
            </a:r>
            <a:endParaRPr lang="ru-RU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7" grpId="0" animBg="1" autoUpdateAnimBg="0"/>
      <p:bldP spid="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6659563" y="3357563"/>
            <a:ext cx="555625" cy="625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00FF"/>
                </a:solidFill>
              </a:rPr>
              <a:t>+4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263" y="4652963"/>
            <a:ext cx="3600450" cy="1512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/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8509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uk-UA" sz="2400" b="1" dirty="0" smtClean="0">
                <a:solidFill>
                  <a:srgbClr val="FF0000"/>
                </a:solidFill>
                <a:latin typeface="+mn-lt"/>
              </a:rPr>
              <a:t>На  уроках  математики  на  розвиток  уваги, спостережливості,  логічного мислення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125" name="Picture 10" descr="http://im5-tub-ua.yandex.net/i?id=300137819-48-72&amp;n=2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557338"/>
            <a:ext cx="1819275" cy="142875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4005263"/>
            <a:ext cx="49704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uk-UA" b="1">
                <a:solidFill>
                  <a:srgbClr val="0000FF"/>
                </a:solidFill>
                <a:latin typeface="Times New Roman" pitchFamily="18" charset="0"/>
              </a:rPr>
              <a:t>       Гра «Будь  уважним»</a:t>
            </a:r>
            <a:endParaRPr lang="ru-RU" b="1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>
                <a:latin typeface="Times New Roman" pitchFamily="18" charset="0"/>
              </a:rPr>
              <a:t> </a:t>
            </a:r>
            <a:r>
              <a:rPr lang="uk-UA" sz="1600" b="1">
                <a:latin typeface="Times New Roman" pitchFamily="18" charset="0"/>
              </a:rPr>
              <a:t>На  дуб  прилетів дятел  і  почав  стукати  дзьобом  по  дереву. ( Вчитель  стукає  ручкою  або  олівцем).</a:t>
            </a:r>
            <a:endParaRPr lang="ru-RU" sz="1600" b="1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b="1">
                <a:latin typeface="Times New Roman" pitchFamily="18" charset="0"/>
              </a:rPr>
              <a:t>- Порахуйте,  скільки  разів  стукає  дятел. Назвіть  число.</a:t>
            </a:r>
            <a:endParaRPr lang="ru-RU" sz="1600" b="1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b="1">
                <a:latin typeface="Times New Roman" pitchFamily="18" charset="0"/>
              </a:rPr>
              <a:t>- Назвіть  числа,  з  яких  складається  це число.</a:t>
            </a:r>
            <a:endParaRPr lang="ru-RU" sz="1600" b="1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>
              <a:latin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3213100"/>
            <a:ext cx="84248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b="1">
                <a:solidFill>
                  <a:srgbClr val="0000FF"/>
                </a:solidFill>
                <a:latin typeface="Times New Roman" pitchFamily="18" charset="0"/>
              </a:rPr>
              <a:t>Гра  «Мовчанка</a:t>
            </a:r>
            <a:r>
              <a:rPr lang="uk-UA" sz="1600" b="1">
                <a:latin typeface="Times New Roman" pitchFamily="18" charset="0"/>
              </a:rPr>
              <a:t>»                                                                                      5               2             10</a:t>
            </a:r>
            <a:endParaRPr lang="ru-RU" sz="1600" b="1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b="1">
                <a:latin typeface="Times New Roman" pitchFamily="18" charset="0"/>
              </a:rPr>
              <a:t>Діти  показують  відповіді  за  допомогою  числових  віял.             3               1     8                6</a:t>
            </a:r>
            <a:endParaRPr lang="ru-RU" sz="1600" b="1">
              <a:latin typeface="Times New Roman" pitchFamily="18" charset="0"/>
            </a:endParaRPr>
          </a:p>
          <a:p>
            <a:r>
              <a:rPr lang="uk-UA" b="1">
                <a:latin typeface="Times New Roman" pitchFamily="18" charset="0"/>
              </a:rPr>
              <a:t>                                                                                                        4             6             9</a:t>
            </a:r>
          </a:p>
          <a:p>
            <a:r>
              <a:rPr lang="uk-UA" b="1">
                <a:latin typeface="Times New Roman" pitchFamily="18" charset="0"/>
              </a:rPr>
              <a:t>                                                                                                                                     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11413" y="1235075"/>
            <a:ext cx="6408737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>
              <a:lnSpc>
                <a:spcPct val="150000"/>
              </a:lnSpc>
            </a:pPr>
            <a:r>
              <a:rPr lang="uk-UA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Гра «День і ніч»</a:t>
            </a:r>
          </a:p>
          <a:p>
            <a:pPr indent="450850" algn="just">
              <a:lnSpc>
                <a:spcPct val="150000"/>
              </a:lnSpc>
            </a:pPr>
            <a:r>
              <a:rPr lang="uk-UA" sz="1600" b="1">
                <a:latin typeface="Times New Roman" pitchFamily="18" charset="0"/>
                <a:cs typeface="Times New Roman" pitchFamily="18" charset="0"/>
              </a:rPr>
              <a:t>На  дошці  не  за  порядком  виставлені  цифри від 1  до  10. На слово  </a:t>
            </a:r>
            <a:r>
              <a:rPr lang="uk-UA" sz="1600" b="1" i="1">
                <a:latin typeface="Times New Roman" pitchFamily="18" charset="0"/>
                <a:cs typeface="Times New Roman" pitchFamily="18" charset="0"/>
              </a:rPr>
              <a:t>«Ніч!» </a:t>
            </a:r>
            <a:r>
              <a:rPr lang="uk-UA" sz="1600" b="1">
                <a:latin typeface="Times New Roman" pitchFamily="18" charset="0"/>
                <a:cs typeface="Times New Roman" pitchFamily="18" charset="0"/>
              </a:rPr>
              <a:t>учні  заплющують  очі,  а  вчитель  забирає  одну  цифру  і  зсуває  решту  карток. На  слово  </a:t>
            </a:r>
            <a:r>
              <a:rPr lang="uk-UA" sz="1600" b="1" i="1">
                <a:latin typeface="Times New Roman" pitchFamily="18" charset="0"/>
                <a:cs typeface="Times New Roman" pitchFamily="18" charset="0"/>
              </a:rPr>
              <a:t>«День!»  </a:t>
            </a:r>
            <a:r>
              <a:rPr lang="uk-UA" sz="1600" b="1">
                <a:latin typeface="Times New Roman" pitchFamily="18" charset="0"/>
                <a:cs typeface="Times New Roman" pitchFamily="18" charset="0"/>
              </a:rPr>
              <a:t>учні  розплющують  очі  і  визначають,  якої  цифри  не  стало.</a:t>
            </a:r>
            <a:endParaRPr lang="uk-UA" sz="1600" b="1"/>
          </a:p>
        </p:txBody>
      </p:sp>
      <p:sp>
        <p:nvSpPr>
          <p:cNvPr id="9" name="TextBox 8"/>
          <p:cNvSpPr txBox="1"/>
          <p:nvPr/>
        </p:nvSpPr>
        <p:spPr>
          <a:xfrm>
            <a:off x="4643438" y="4149725"/>
            <a:ext cx="4105275" cy="203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solidFill>
                  <a:srgbClr val="0000FF"/>
                </a:solidFill>
                <a:latin typeface="+mn-lt"/>
              </a:rPr>
              <a:t>                Гра </a:t>
            </a:r>
            <a:r>
              <a:rPr lang="uk-UA" b="1" dirty="0" err="1">
                <a:solidFill>
                  <a:srgbClr val="0000FF"/>
                </a:solidFill>
                <a:latin typeface="+mn-lt"/>
              </a:rPr>
              <a:t>“Засели</a:t>
            </a:r>
            <a:r>
              <a:rPr lang="uk-UA" b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uk-UA" b="1" dirty="0" err="1">
                <a:solidFill>
                  <a:srgbClr val="0000FF"/>
                </a:solidFill>
                <a:latin typeface="+mn-lt"/>
              </a:rPr>
              <a:t>будиночки”</a:t>
            </a:r>
            <a:endParaRPr lang="uk-UA" b="1" dirty="0">
              <a:solidFill>
                <a:srgbClr val="0000FF"/>
              </a:solidFill>
              <a:latin typeface="+mn-lt"/>
            </a:endParaRPr>
          </a:p>
          <a:p>
            <a:pPr>
              <a:defRPr/>
            </a:pPr>
            <a:endParaRPr lang="uk-UA" b="1" dirty="0">
              <a:solidFill>
                <a:srgbClr val="0000FF"/>
              </a:solidFill>
              <a:latin typeface="+mn-lt"/>
            </a:endParaRPr>
          </a:p>
          <a:p>
            <a:pPr>
              <a:defRPr/>
            </a:pPr>
            <a:r>
              <a:rPr lang="uk-UA" b="1" dirty="0">
                <a:solidFill>
                  <a:srgbClr val="0000FF"/>
                </a:solidFill>
                <a:latin typeface="+mn-lt"/>
              </a:rPr>
              <a:t>              </a:t>
            </a:r>
            <a:r>
              <a:rPr lang="uk-UA" b="1" dirty="0">
                <a:solidFill>
                  <a:srgbClr val="FF0000"/>
                </a:solidFill>
                <a:latin typeface="+mn-lt"/>
              </a:rPr>
              <a:t>7                      9</a:t>
            </a:r>
            <a:r>
              <a:rPr lang="uk-UA" b="1" dirty="0">
                <a:solidFill>
                  <a:srgbClr val="0000FF"/>
                </a:solidFill>
                <a:latin typeface="+mn-lt"/>
              </a:rPr>
              <a:t>                    </a:t>
            </a:r>
            <a:r>
              <a:rPr lang="uk-UA" b="1" dirty="0">
                <a:solidFill>
                  <a:srgbClr val="FF0000"/>
                </a:solidFill>
                <a:latin typeface="+mn-lt"/>
              </a:rPr>
              <a:t>8  </a:t>
            </a:r>
            <a:r>
              <a:rPr lang="uk-UA" b="1" dirty="0">
                <a:solidFill>
                  <a:srgbClr val="0000FF"/>
                </a:solidFill>
                <a:latin typeface="+mn-lt"/>
              </a:rPr>
              <a:t>          </a:t>
            </a:r>
          </a:p>
          <a:p>
            <a:pPr>
              <a:defRPr/>
            </a:pPr>
            <a:r>
              <a:rPr lang="uk-UA" b="1" dirty="0">
                <a:solidFill>
                  <a:srgbClr val="0000FF"/>
                </a:solidFill>
                <a:latin typeface="+mn-lt"/>
              </a:rPr>
              <a:t>           1                     6                      5</a:t>
            </a:r>
          </a:p>
          <a:p>
            <a:pPr>
              <a:defRPr/>
            </a:pPr>
            <a:r>
              <a:rPr lang="uk-UA" b="1" dirty="0">
                <a:solidFill>
                  <a:srgbClr val="0000FF"/>
                </a:solidFill>
                <a:latin typeface="+mn-lt"/>
              </a:rPr>
              <a:t>                  3                      8                    1</a:t>
            </a:r>
          </a:p>
          <a:p>
            <a:pPr>
              <a:defRPr/>
            </a:pPr>
            <a:r>
              <a:rPr lang="uk-UA" b="1" dirty="0">
                <a:solidFill>
                  <a:srgbClr val="0000FF"/>
                </a:solidFill>
                <a:latin typeface="+mn-lt"/>
              </a:rPr>
              <a:t>          5                      5                     2</a:t>
            </a:r>
          </a:p>
          <a:p>
            <a:pPr>
              <a:defRPr/>
            </a:pPr>
            <a:r>
              <a:rPr lang="uk-UA" dirty="0">
                <a:latin typeface="+mn-lt"/>
              </a:rPr>
              <a:t>                  </a:t>
            </a:r>
            <a:r>
              <a:rPr lang="uk-UA" b="1" dirty="0">
                <a:solidFill>
                  <a:srgbClr val="0000FF"/>
                </a:solidFill>
                <a:latin typeface="+mn-lt"/>
              </a:rPr>
              <a:t>2</a:t>
            </a:r>
            <a:r>
              <a:rPr lang="uk-UA" dirty="0">
                <a:latin typeface="+mn-lt"/>
              </a:rPr>
              <a:t>                      </a:t>
            </a:r>
            <a:r>
              <a:rPr lang="uk-UA" b="1" dirty="0">
                <a:solidFill>
                  <a:srgbClr val="0000FF"/>
                </a:solidFill>
                <a:latin typeface="+mn-lt"/>
              </a:rPr>
              <a:t>7</a:t>
            </a:r>
            <a:r>
              <a:rPr lang="uk-UA" dirty="0">
                <a:latin typeface="+mn-lt"/>
              </a:rPr>
              <a:t>                      </a:t>
            </a:r>
            <a:r>
              <a:rPr lang="uk-UA" b="1" dirty="0">
                <a:solidFill>
                  <a:srgbClr val="0000FF"/>
                </a:solidFill>
                <a:latin typeface="+mn-lt"/>
              </a:rPr>
              <a:t>4</a:t>
            </a:r>
            <a:endParaRPr lang="ru-RU" b="1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508625" y="4652963"/>
            <a:ext cx="0" cy="1512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011863" y="4652963"/>
            <a:ext cx="0" cy="1512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516688" y="4652963"/>
            <a:ext cx="0" cy="1512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10" idx="2"/>
          </p:cNvCxnSpPr>
          <p:nvPr/>
        </p:nvCxnSpPr>
        <p:spPr>
          <a:xfrm>
            <a:off x="6948488" y="4652963"/>
            <a:ext cx="0" cy="1512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80288" y="4652963"/>
            <a:ext cx="0" cy="1512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812088" y="4652963"/>
            <a:ext cx="0" cy="1512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243888" y="4652963"/>
            <a:ext cx="0" cy="1512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148263" y="5300663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148263" y="5876925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812088" y="5300663"/>
            <a:ext cx="936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516688" y="5300663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516688" y="5589588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516688" y="5876925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812088" y="5589588"/>
            <a:ext cx="936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215063" y="6872288"/>
            <a:ext cx="792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812088" y="5876925"/>
            <a:ext cx="941387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148263" y="5589588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148263" y="5013325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812088" y="5013325"/>
            <a:ext cx="936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516688" y="5013325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/>
          <p:cNvSpPr/>
          <p:nvPr/>
        </p:nvSpPr>
        <p:spPr>
          <a:xfrm>
            <a:off x="7834313" y="3573463"/>
            <a:ext cx="625475" cy="5032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00FF"/>
                </a:solidFill>
              </a:rPr>
              <a:t>- 3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38" y="214313"/>
            <a:ext cx="3071812" cy="64293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prstClr val="black"/>
                </a:solidFill>
              </a:rPr>
              <a:t>Розвиток  творчих        здібностей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375" y="1071563"/>
            <a:ext cx="3071813" cy="5715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prstClr val="black"/>
                </a:solidFill>
              </a:rPr>
              <a:t>Розвиток сенсорних здібностей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1785938"/>
            <a:ext cx="2428875" cy="642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prstClr val="black"/>
                </a:solidFill>
              </a:rPr>
              <a:t>Формування  сенсорних еталонів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63" y="1928813"/>
            <a:ext cx="2428875" cy="785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prstClr val="black"/>
                </a:solidFill>
              </a:rPr>
              <a:t>Навчання способів обстеження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75" y="1785938"/>
            <a:ext cx="2428875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prstClr val="black"/>
                </a:solidFill>
              </a:rPr>
              <a:t>Розвиток аналітичного сприйняття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500" y="2928938"/>
            <a:ext cx="3357563" cy="64293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prstClr val="black"/>
                </a:solidFill>
              </a:rPr>
              <a:t>Формування довільної і образної  </a:t>
            </a:r>
            <a:r>
              <a:rPr lang="uk-UA" dirty="0" err="1">
                <a:solidFill>
                  <a:prstClr val="black"/>
                </a:solidFill>
              </a:rPr>
              <a:t>пам</a:t>
            </a:r>
            <a:r>
              <a:rPr lang="en-US" dirty="0">
                <a:solidFill>
                  <a:prstClr val="black"/>
                </a:solidFill>
              </a:rPr>
              <a:t>’</a:t>
            </a:r>
            <a:r>
              <a:rPr lang="uk-UA" dirty="0">
                <a:solidFill>
                  <a:prstClr val="black"/>
                </a:solidFill>
              </a:rPr>
              <a:t>яті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3857625"/>
            <a:ext cx="2428875" cy="7858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prstClr val="black"/>
                </a:solidFill>
              </a:rPr>
              <a:t>Навчання </a:t>
            </a:r>
            <a:r>
              <a:rPr lang="uk-UA" dirty="0" err="1">
                <a:solidFill>
                  <a:prstClr val="black"/>
                </a:solidFill>
              </a:rPr>
              <a:t>мнемічним</a:t>
            </a:r>
            <a:r>
              <a:rPr lang="uk-UA" dirty="0">
                <a:solidFill>
                  <a:prstClr val="black"/>
                </a:solidFill>
              </a:rPr>
              <a:t>  способам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3" y="3643313"/>
            <a:ext cx="2428875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prstClr val="black"/>
                </a:solidFill>
              </a:rPr>
              <a:t>Розвиток вміння приймати </a:t>
            </a:r>
            <a:r>
              <a:rPr lang="uk-UA" dirty="0" err="1">
                <a:solidFill>
                  <a:prstClr val="black"/>
                </a:solidFill>
              </a:rPr>
              <a:t>мнемічне</a:t>
            </a:r>
            <a:r>
              <a:rPr lang="uk-UA" dirty="0">
                <a:solidFill>
                  <a:prstClr val="black"/>
                </a:solidFill>
              </a:rPr>
              <a:t> завдання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0813" y="3643313"/>
            <a:ext cx="2643187" cy="1357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prstClr val="black"/>
                </a:solidFill>
              </a:rPr>
              <a:t>Навчання вміння проводити самоперевірку результатів  </a:t>
            </a:r>
            <a:r>
              <a:rPr lang="uk-UA" dirty="0" err="1">
                <a:solidFill>
                  <a:prstClr val="black"/>
                </a:solidFill>
              </a:rPr>
              <a:t>запам</a:t>
            </a:r>
            <a:r>
              <a:rPr lang="en-US" dirty="0">
                <a:solidFill>
                  <a:prstClr val="black"/>
                </a:solidFill>
              </a:rPr>
              <a:t>’</a:t>
            </a:r>
            <a:r>
              <a:rPr lang="uk-UA" dirty="0" err="1">
                <a:solidFill>
                  <a:prstClr val="black"/>
                </a:solidFill>
              </a:rPr>
              <a:t>ятовування</a:t>
            </a:r>
            <a:r>
              <a:rPr lang="uk-UA" dirty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500" y="4929188"/>
            <a:ext cx="3357563" cy="64293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prstClr val="black"/>
                </a:solidFill>
              </a:rPr>
              <a:t>Розвиток уваги і </a:t>
            </a:r>
            <a:r>
              <a:rPr lang="uk-UA" dirty="0" err="1">
                <a:solidFill>
                  <a:prstClr val="black"/>
                </a:solidFill>
              </a:rPr>
              <a:t>спострежливості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500" y="5857875"/>
            <a:ext cx="3357563" cy="6429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prstClr val="black"/>
                </a:solidFill>
              </a:rPr>
              <a:t>Розвиток у</a:t>
            </a:r>
            <a:r>
              <a:rPr lang="ru-RU" dirty="0">
                <a:solidFill>
                  <a:prstClr val="black"/>
                </a:solidFill>
              </a:rPr>
              <a:t>яви</a:t>
            </a:r>
            <a:r>
              <a:rPr lang="uk-UA" dirty="0">
                <a:solidFill>
                  <a:prstClr val="black"/>
                </a:solidFill>
              </a:rPr>
              <a:t> і фантазії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4394200" y="963613"/>
            <a:ext cx="21431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394201" y="1749425"/>
            <a:ext cx="21431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394200" y="3678238"/>
            <a:ext cx="21431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4394200" y="2820988"/>
            <a:ext cx="21431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4465637" y="5678488"/>
            <a:ext cx="21431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465638" y="4749800"/>
            <a:ext cx="2143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2643188" y="1643063"/>
            <a:ext cx="358775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215063" y="3571875"/>
            <a:ext cx="285750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2643188" y="3571875"/>
            <a:ext cx="287337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073775" y="1643063"/>
            <a:ext cx="355600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35824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 err="1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</a:rPr>
              <a:t>Розвиток</a:t>
            </a:r>
            <a:r>
              <a:rPr lang="ru-RU" sz="4000" dirty="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</a:rPr>
              <a:t>   </a:t>
            </a:r>
            <a:r>
              <a:rPr lang="ru-RU" sz="4000" dirty="0" err="1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</a:rPr>
              <a:t>асоціативного</a:t>
            </a:r>
            <a:r>
              <a:rPr lang="ru-RU" sz="4000" dirty="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ru-RU" sz="4000" dirty="0" err="1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</a:rPr>
              <a:t>мислення</a:t>
            </a:r>
            <a:endParaRPr lang="ru-RU" sz="4000" dirty="0">
              <a:solidFill>
                <a:prstClr val="black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1026" name="Picture 2" descr="Картинка 19 из 1067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341438"/>
            <a:ext cx="2500313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Картинка 17 из 1074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3500438"/>
            <a:ext cx="24288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Картинка 13 из 1126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1484313"/>
            <a:ext cx="292893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643182"/>
            <a:ext cx="5143536" cy="70788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sz="4000" b="1" dirty="0">
                <a:solidFill>
                  <a:srgbClr val="C00000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</a:rPr>
              <a:t>Червоний</a:t>
            </a:r>
            <a:r>
              <a:rPr lang="uk-UA" sz="4000" b="1" dirty="0">
                <a:solidFill>
                  <a:srgbClr val="4F81BD">
                    <a:lumMod val="75000"/>
                  </a:srgbClr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</a:rPr>
              <a:t>  + м</a:t>
            </a:r>
            <a:r>
              <a:rPr lang="en-US" sz="4000" b="1" dirty="0">
                <a:solidFill>
                  <a:srgbClr val="4F81BD">
                    <a:lumMod val="75000"/>
                  </a:srgbClr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</a:rPr>
              <a:t>’</a:t>
            </a:r>
            <a:r>
              <a:rPr lang="uk-UA" sz="4000" b="1" dirty="0">
                <a:solidFill>
                  <a:srgbClr val="4F81BD">
                    <a:lumMod val="75000"/>
                  </a:srgbClr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</a:rPr>
              <a:t>який</a:t>
            </a:r>
            <a:endParaRPr lang="ru-RU" sz="4000" b="1" dirty="0">
              <a:solidFill>
                <a:srgbClr val="4F81BD">
                  <a:lumMod val="75000"/>
                </a:srgbClr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1032" name="Picture 8" descr="Картинка 13 из 619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3786188"/>
            <a:ext cx="1643063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asa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3716338"/>
            <a:ext cx="23050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14375" y="1285875"/>
            <a:ext cx="11430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prstClr val="white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6000750" y="1857375"/>
            <a:ext cx="2333625" cy="460375"/>
          </a:xfrm>
          <a:custGeom>
            <a:avLst/>
            <a:gdLst>
              <a:gd name="connsiteX0" fmla="*/ 0 w 2333296"/>
              <a:gd name="connsiteY0" fmla="*/ 444063 h 459828"/>
              <a:gd name="connsiteX1" fmla="*/ 315310 w 2333296"/>
              <a:gd name="connsiteY1" fmla="*/ 65690 h 459828"/>
              <a:gd name="connsiteX2" fmla="*/ 614855 w 2333296"/>
              <a:gd name="connsiteY2" fmla="*/ 428297 h 459828"/>
              <a:gd name="connsiteX3" fmla="*/ 882869 w 2333296"/>
              <a:gd name="connsiteY3" fmla="*/ 34159 h 459828"/>
              <a:gd name="connsiteX4" fmla="*/ 1166648 w 2333296"/>
              <a:gd name="connsiteY4" fmla="*/ 428297 h 459828"/>
              <a:gd name="connsiteX5" fmla="*/ 1466193 w 2333296"/>
              <a:gd name="connsiteY5" fmla="*/ 2628 h 459828"/>
              <a:gd name="connsiteX6" fmla="*/ 1734207 w 2333296"/>
              <a:gd name="connsiteY6" fmla="*/ 444063 h 459828"/>
              <a:gd name="connsiteX7" fmla="*/ 2017986 w 2333296"/>
              <a:gd name="connsiteY7" fmla="*/ 49925 h 459828"/>
              <a:gd name="connsiteX8" fmla="*/ 2333296 w 2333296"/>
              <a:gd name="connsiteY8" fmla="*/ 459828 h 45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3296" h="459828">
                <a:moveTo>
                  <a:pt x="0" y="444063"/>
                </a:moveTo>
                <a:cubicBezTo>
                  <a:pt x="106417" y="256190"/>
                  <a:pt x="212834" y="68318"/>
                  <a:pt x="315310" y="65690"/>
                </a:cubicBezTo>
                <a:cubicBezTo>
                  <a:pt x="417786" y="63062"/>
                  <a:pt x="520262" y="433552"/>
                  <a:pt x="614855" y="428297"/>
                </a:cubicBezTo>
                <a:cubicBezTo>
                  <a:pt x="709448" y="423042"/>
                  <a:pt x="790904" y="34159"/>
                  <a:pt x="882869" y="34159"/>
                </a:cubicBezTo>
                <a:cubicBezTo>
                  <a:pt x="974834" y="34159"/>
                  <a:pt x="1069427" y="433552"/>
                  <a:pt x="1166648" y="428297"/>
                </a:cubicBezTo>
                <a:cubicBezTo>
                  <a:pt x="1263869" y="423042"/>
                  <a:pt x="1371600" y="0"/>
                  <a:pt x="1466193" y="2628"/>
                </a:cubicBezTo>
                <a:cubicBezTo>
                  <a:pt x="1560786" y="5256"/>
                  <a:pt x="1642242" y="436180"/>
                  <a:pt x="1734207" y="444063"/>
                </a:cubicBezTo>
                <a:cubicBezTo>
                  <a:pt x="1826172" y="451946"/>
                  <a:pt x="1918138" y="47298"/>
                  <a:pt x="2017986" y="49925"/>
                </a:cubicBezTo>
                <a:cubicBezTo>
                  <a:pt x="2117834" y="52552"/>
                  <a:pt x="2225565" y="256190"/>
                  <a:pt x="2333296" y="45982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Трапеция 3"/>
          <p:cNvSpPr/>
          <p:nvPr/>
        </p:nvSpPr>
        <p:spPr>
          <a:xfrm rot="10800000">
            <a:off x="3857625" y="1928813"/>
            <a:ext cx="1214438" cy="428625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 rot="1593508">
            <a:off x="2455863" y="1597025"/>
            <a:ext cx="646112" cy="908050"/>
          </a:xfrm>
          <a:custGeom>
            <a:avLst/>
            <a:gdLst>
              <a:gd name="connsiteX0" fmla="*/ 0 w 646386"/>
              <a:gd name="connsiteY0" fmla="*/ 909145 h 909145"/>
              <a:gd name="connsiteX1" fmla="*/ 457200 w 646386"/>
              <a:gd name="connsiteY1" fmla="*/ 89338 h 909145"/>
              <a:gd name="connsiteX2" fmla="*/ 646386 w 646386"/>
              <a:gd name="connsiteY2" fmla="*/ 373117 h 909145"/>
              <a:gd name="connsiteX3" fmla="*/ 646386 w 646386"/>
              <a:gd name="connsiteY3" fmla="*/ 373117 h 909145"/>
              <a:gd name="connsiteX4" fmla="*/ 646386 w 646386"/>
              <a:gd name="connsiteY4" fmla="*/ 373117 h 909145"/>
              <a:gd name="connsiteX5" fmla="*/ 646386 w 646386"/>
              <a:gd name="connsiteY5" fmla="*/ 373117 h 90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386" h="909145">
                <a:moveTo>
                  <a:pt x="0" y="909145"/>
                </a:moveTo>
                <a:cubicBezTo>
                  <a:pt x="174734" y="543910"/>
                  <a:pt x="349469" y="178676"/>
                  <a:pt x="457200" y="89338"/>
                </a:cubicBezTo>
                <a:cubicBezTo>
                  <a:pt x="564931" y="0"/>
                  <a:pt x="646386" y="373117"/>
                  <a:pt x="646386" y="373117"/>
                </a:cubicBezTo>
                <a:lnTo>
                  <a:pt x="646386" y="373117"/>
                </a:lnTo>
                <a:lnTo>
                  <a:pt x="646386" y="373117"/>
                </a:lnTo>
                <a:lnTo>
                  <a:pt x="646386" y="373117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857375" y="3286125"/>
            <a:ext cx="571500" cy="78581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Молния 11"/>
          <p:cNvSpPr/>
          <p:nvPr/>
        </p:nvSpPr>
        <p:spPr>
          <a:xfrm>
            <a:off x="3429000" y="3357563"/>
            <a:ext cx="642938" cy="857250"/>
          </a:xfrm>
          <a:prstGeom prst="lightningBol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714875" y="3357563"/>
            <a:ext cx="214313" cy="214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786313" y="4071938"/>
            <a:ext cx="214312" cy="214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643563" y="4071938"/>
            <a:ext cx="214312" cy="214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643563" y="3357563"/>
            <a:ext cx="214312" cy="214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7072313" y="3143250"/>
            <a:ext cx="677862" cy="1087438"/>
          </a:xfrm>
          <a:custGeom>
            <a:avLst/>
            <a:gdLst>
              <a:gd name="connsiteX0" fmla="*/ 31531 w 677918"/>
              <a:gd name="connsiteY0" fmla="*/ 1072056 h 1087821"/>
              <a:gd name="connsiteX1" fmla="*/ 31531 w 677918"/>
              <a:gd name="connsiteY1" fmla="*/ 1072056 h 1087821"/>
              <a:gd name="connsiteX2" fmla="*/ 677918 w 677918"/>
              <a:gd name="connsiteY2" fmla="*/ 1087821 h 1087821"/>
              <a:gd name="connsiteX3" fmla="*/ 677918 w 677918"/>
              <a:gd name="connsiteY3" fmla="*/ 394138 h 1087821"/>
              <a:gd name="connsiteX4" fmla="*/ 331076 w 677918"/>
              <a:gd name="connsiteY4" fmla="*/ 0 h 1087821"/>
              <a:gd name="connsiteX5" fmla="*/ 0 w 677918"/>
              <a:gd name="connsiteY5" fmla="*/ 362607 h 1087821"/>
              <a:gd name="connsiteX6" fmla="*/ 31531 w 677918"/>
              <a:gd name="connsiteY6" fmla="*/ 1072056 h 108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918" h="1087821">
                <a:moveTo>
                  <a:pt x="31531" y="1072056"/>
                </a:moveTo>
                <a:lnTo>
                  <a:pt x="31531" y="1072056"/>
                </a:lnTo>
                <a:lnTo>
                  <a:pt x="677918" y="1087821"/>
                </a:lnTo>
                <a:lnTo>
                  <a:pt x="677918" y="394138"/>
                </a:lnTo>
                <a:lnTo>
                  <a:pt x="331076" y="0"/>
                </a:lnTo>
                <a:lnTo>
                  <a:pt x="0" y="362607"/>
                </a:lnTo>
                <a:lnTo>
                  <a:pt x="31531" y="1072056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1500" y="428625"/>
            <a:ext cx="7000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dirty="0">
                <a:solidFill>
                  <a:prstClr val="black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</a:effectLst>
              </a:rPr>
              <a:t>Розвиток асоціативної </a:t>
            </a:r>
            <a:r>
              <a:rPr lang="uk-UA" sz="4000" b="1" dirty="0" err="1">
                <a:solidFill>
                  <a:prstClr val="black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</a:effectLst>
              </a:rPr>
              <a:t>пам</a:t>
            </a:r>
            <a:r>
              <a:rPr lang="en-US" sz="4000" b="1" dirty="0">
                <a:solidFill>
                  <a:prstClr val="black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</a:effectLst>
              </a:rPr>
              <a:t>’</a:t>
            </a:r>
            <a:r>
              <a:rPr lang="uk-UA" sz="4000" b="1" dirty="0">
                <a:solidFill>
                  <a:prstClr val="black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</a:effectLst>
              </a:rPr>
              <a:t>яті</a:t>
            </a:r>
            <a:endParaRPr lang="ru-RU" sz="4000" b="1" dirty="0">
              <a:solidFill>
                <a:prstClr val="black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7088" y="981075"/>
            <a:ext cx="2160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latin typeface="Arial" charset="0"/>
              </a:rPr>
              <a:t>красивий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71775" y="1557338"/>
            <a:ext cx="1755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latin typeface="Arial" charset="0"/>
              </a:rPr>
              <a:t>сильний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0563" y="2133600"/>
            <a:ext cx="1290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latin typeface="Arial" charset="0"/>
              </a:rPr>
              <a:t>дикий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4663" y="2997200"/>
            <a:ext cx="540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latin typeface="Arial" charset="0"/>
              </a:rPr>
              <a:t>білий, чорний, сірий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35375" y="3716338"/>
            <a:ext cx="33004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latin typeface="Arial" charset="0"/>
              </a:rPr>
              <a:t>червонодзьобий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16238" y="4652963"/>
            <a:ext cx="2674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latin typeface="Arial" charset="0"/>
              </a:rPr>
              <a:t>водоплавний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79613" y="5373688"/>
            <a:ext cx="2305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latin typeface="Arial" charset="0"/>
              </a:rPr>
              <a:t>гордий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9750" y="6092825"/>
            <a:ext cx="19780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latin typeface="Arial" charset="0"/>
              </a:rPr>
              <a:t>величний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5656" y="404664"/>
            <a:ext cx="666023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dirty="0">
                <a:solidFill>
                  <a:prstClr val="black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rial" charset="0"/>
              </a:rPr>
              <a:t>Розвиток уяви і фантазії</a:t>
            </a:r>
          </a:p>
        </p:txBody>
      </p:sp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492375"/>
            <a:ext cx="288131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110 из 448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4438"/>
            <a:ext cx="9144000" cy="907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565400"/>
            <a:ext cx="4643438" cy="24479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868863"/>
            <a:ext cx="4643438" cy="30241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3" y="2420938"/>
            <a:ext cx="4643437" cy="24479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3" y="4868863"/>
            <a:ext cx="4643437" cy="30241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3" y="-1179513"/>
            <a:ext cx="4643437" cy="37449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1179513"/>
            <a:ext cx="4500563" cy="37449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20688"/>
            <a:ext cx="705678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dirty="0">
                <a:solidFill>
                  <a:prstClr val="black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rial" charset="0"/>
              </a:rPr>
              <a:t>Розвиток творчих здібностей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2276475"/>
            <a:ext cx="18002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latin typeface="Arial" charset="0"/>
              </a:rPr>
              <a:t>біля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19250" y="3644900"/>
            <a:ext cx="1657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latin typeface="Arial" charset="0"/>
              </a:rPr>
              <a:t>цвіла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75463" y="2276475"/>
            <a:ext cx="15128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latin typeface="Arial" charset="0"/>
              </a:rPr>
              <a:t>вишня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59113" y="1844675"/>
            <a:ext cx="2160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latin typeface="Arial" charset="0"/>
              </a:rPr>
              <a:t>будинку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19700" y="3716338"/>
            <a:ext cx="21605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latin typeface="Arial" charset="0"/>
              </a:rPr>
              <a:t>запашна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5288" y="5229225"/>
            <a:ext cx="266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i="1" smtClean="0">
                <a:solidFill>
                  <a:prstClr val="black"/>
                </a:solidFill>
                <a:latin typeface="Arial" charset="0"/>
              </a:rPr>
              <a:t>водоспад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48038" y="5300663"/>
            <a:ext cx="19446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i="1" smtClean="0">
                <a:solidFill>
                  <a:prstClr val="black"/>
                </a:solidFill>
                <a:latin typeface="Arial" charset="0"/>
              </a:rPr>
              <a:t>кішка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14988" y="5300663"/>
            <a:ext cx="35290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i="1" smtClean="0">
                <a:solidFill>
                  <a:prstClr val="black"/>
                </a:solidFill>
                <a:latin typeface="Arial" charset="0"/>
              </a:rPr>
              <a:t>журнал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4.15356E-6 L -0.1809 0.062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3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1.65587E-6 L 0.17726 -0.2000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1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017 -0.00046 L -0.07865 -0.2102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0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-0.06302 0 " pathEditMode="relative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10801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u="sng" dirty="0">
                <a:solidFill>
                  <a:prstClr val="black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Цього року літо буде дуже теплим.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188" y="2781300"/>
            <a:ext cx="34559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600" i="1" smtClean="0">
                <a:solidFill>
                  <a:prstClr val="black"/>
                </a:solidFill>
                <a:latin typeface="Arial" charset="0"/>
              </a:rPr>
              <a:t>Перевтілення</a:t>
            </a:r>
            <a:r>
              <a:rPr lang="uk-UA" smtClean="0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00338" y="5157788"/>
            <a:ext cx="5400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600" i="1" smtClean="0">
                <a:solidFill>
                  <a:prstClr val="black"/>
                </a:solidFill>
                <a:latin typeface="Arial" charset="0"/>
              </a:rPr>
              <a:t>Зміна властивостей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600" i="1" smtClean="0">
                <a:solidFill>
                  <a:prstClr val="black"/>
                </a:solidFill>
                <a:latin typeface="Arial" charset="0"/>
              </a:rPr>
              <a:t>(передбачити наслідки)</a:t>
            </a:r>
          </a:p>
        </p:txBody>
      </p:sp>
      <p:pic>
        <p:nvPicPr>
          <p:cNvPr id="6" name="Рисунок 5" descr="mas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133600"/>
            <a:ext cx="22320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лнце 7"/>
          <p:cNvSpPr/>
          <p:nvPr/>
        </p:nvSpPr>
        <p:spPr>
          <a:xfrm>
            <a:off x="8229600" y="549275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0200" y="836613"/>
            <a:ext cx="357188" cy="5184775"/>
          </a:xfrm>
        </p:spPr>
        <p:txBody>
          <a:bodyPr/>
          <a:lstStyle/>
          <a:p>
            <a:pPr eaLnBrk="1" hangingPunct="1"/>
            <a:r>
              <a:rPr lang="ru-RU" sz="8000" smtClean="0"/>
              <a:t>ст</a:t>
            </a:r>
            <a:r>
              <a:rPr lang="uk-UA" sz="8000" smtClean="0"/>
              <a:t>іна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43438" y="692150"/>
            <a:ext cx="51133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uk-UA" sz="4800" smtClean="0">
                <a:solidFill>
                  <a:prstClr val="black"/>
                </a:solidFill>
                <a:latin typeface="Arial" charset="0"/>
              </a:rPr>
              <a:t>- сніжок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16463" y="1844675"/>
            <a:ext cx="56165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uk-UA" sz="4800" smtClean="0">
                <a:solidFill>
                  <a:prstClr val="black"/>
                </a:solidFill>
                <a:latin typeface="Arial" charset="0"/>
              </a:rPr>
              <a:t>- танок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0" y="3141663"/>
            <a:ext cx="23764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800" smtClean="0">
                <a:solidFill>
                  <a:prstClr val="black"/>
                </a:solidFill>
                <a:latin typeface="Arial" charset="0"/>
              </a:rPr>
              <a:t> - іній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3438" y="4365625"/>
            <a:ext cx="2520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800" smtClean="0">
                <a:solidFill>
                  <a:prstClr val="black"/>
                </a:solidFill>
                <a:latin typeface="Arial" charset="0"/>
              </a:rPr>
              <a:t> - небо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59338" y="5516563"/>
            <a:ext cx="33845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uk-UA" sz="4800" smtClean="0">
                <a:solidFill>
                  <a:prstClr val="black"/>
                </a:solidFill>
                <a:latin typeface="Arial" charset="0"/>
              </a:rPr>
              <a:t>- акація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19250" y="692150"/>
            <a:ext cx="21605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800" smtClean="0">
                <a:solidFill>
                  <a:prstClr val="black"/>
                </a:solidFill>
                <a:latin typeface="Arial" charset="0"/>
              </a:rPr>
              <a:t>голос -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87450" y="1844675"/>
            <a:ext cx="25209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800" smtClean="0">
                <a:solidFill>
                  <a:prstClr val="black"/>
                </a:solidFill>
                <a:latin typeface="Arial" charset="0"/>
              </a:rPr>
              <a:t>талант -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35150" y="3141663"/>
            <a:ext cx="21605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800" smtClean="0">
                <a:solidFill>
                  <a:prstClr val="black"/>
                </a:solidFill>
                <a:latin typeface="Arial" charset="0"/>
              </a:rPr>
              <a:t>пісні -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08175" y="4292600"/>
            <a:ext cx="2159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800" smtClean="0">
                <a:solidFill>
                  <a:prstClr val="black"/>
                </a:solidFill>
                <a:latin typeface="Arial" charset="0"/>
              </a:rPr>
              <a:t> сон -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47813" y="5516563"/>
            <a:ext cx="21605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800" smtClean="0">
                <a:solidFill>
                  <a:prstClr val="black"/>
                </a:solidFill>
                <a:latin typeface="Arial" charset="0"/>
              </a:rPr>
              <a:t>краса 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000"/>
                            </p:stCondLst>
                            <p:childTnLst>
                              <p:par>
                                <p:cTn id="1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58dce_6f8caf11_X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139952" y="504056"/>
            <a:ext cx="5004048" cy="63813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52" y="214290"/>
            <a:ext cx="7215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latin typeface="Century Gothic" pitchFamily="34" charset="0"/>
              </a:rPr>
              <a:t>Технології на основі особистісної орієнтації педагогічного процесу</a:t>
            </a:r>
            <a:endParaRPr lang="ru-RU" sz="28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857364"/>
            <a:ext cx="62151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entury Gothic" pitchFamily="34" charset="0"/>
              </a:rPr>
              <a:t>1.1. Гуманно – особистісна технологія.</a:t>
            </a:r>
          </a:p>
          <a:p>
            <a:pPr marL="546100" indent="-546100"/>
            <a:r>
              <a:rPr lang="uk-UA" sz="2400" dirty="0" smtClean="0">
                <a:latin typeface="Century Gothic" pitchFamily="34" charset="0"/>
              </a:rPr>
              <a:t>1.2. Система Є. </a:t>
            </a:r>
            <a:r>
              <a:rPr lang="uk-UA" sz="2400" dirty="0" err="1" smtClean="0">
                <a:latin typeface="Century Gothic" pitchFamily="34" charset="0"/>
              </a:rPr>
              <a:t>Іл</a:t>
            </a:r>
            <a:r>
              <a:rPr lang="en-US" sz="2400" dirty="0" smtClean="0">
                <a:latin typeface="Century Gothic" pitchFamily="34" charset="0"/>
              </a:rPr>
              <a:t>’</a:t>
            </a:r>
            <a:r>
              <a:rPr lang="uk-UA" sz="2400" dirty="0" err="1" smtClean="0">
                <a:latin typeface="Century Gothic" pitchFamily="34" charset="0"/>
              </a:rPr>
              <a:t>їна</a:t>
            </a:r>
            <a:r>
              <a:rPr lang="uk-UA" sz="2400" dirty="0" smtClean="0">
                <a:latin typeface="Century Gothic" pitchFamily="34" charset="0"/>
              </a:rPr>
              <a:t>: викладання літератури, як предмета, що формує людину.</a:t>
            </a:r>
          </a:p>
          <a:p>
            <a:r>
              <a:rPr lang="uk-UA" sz="2400" dirty="0" smtClean="0">
                <a:latin typeface="Century Gothic" pitchFamily="34" charset="0"/>
              </a:rPr>
              <a:t>1.3. Авторська школа самовизначення</a:t>
            </a:r>
          </a:p>
          <a:p>
            <a:pPr algn="r"/>
            <a:r>
              <a:rPr lang="uk-UA" sz="2400" dirty="0" smtClean="0">
                <a:latin typeface="Century Gothic" pitchFamily="34" charset="0"/>
              </a:rPr>
              <a:t>(А. </a:t>
            </a:r>
            <a:r>
              <a:rPr lang="uk-UA" sz="2400" dirty="0" err="1" smtClean="0">
                <a:latin typeface="Century Gothic" pitchFamily="34" charset="0"/>
              </a:rPr>
              <a:t>Губельський</a:t>
            </a:r>
            <a:r>
              <a:rPr lang="uk-UA" sz="2400" dirty="0" smtClean="0">
                <a:latin typeface="Century Gothic" pitchFamily="34" charset="0"/>
              </a:rPr>
              <a:t>).</a:t>
            </a:r>
          </a:p>
          <a:p>
            <a:r>
              <a:rPr lang="uk-UA" sz="2400" dirty="0" smtClean="0">
                <a:latin typeface="Century Gothic" pitchFamily="34" charset="0"/>
              </a:rPr>
              <a:t>1.4. Адаптивна система навчання</a:t>
            </a:r>
          </a:p>
          <a:p>
            <a:pPr algn="r"/>
            <a:r>
              <a:rPr lang="uk-UA" sz="2400" dirty="0" smtClean="0">
                <a:latin typeface="Century Gothic" pitchFamily="34" charset="0"/>
              </a:rPr>
              <a:t>(А. </a:t>
            </a:r>
            <a:r>
              <a:rPr lang="uk-UA" sz="2400" dirty="0" err="1" smtClean="0">
                <a:latin typeface="Century Gothic" pitchFamily="34" charset="0"/>
              </a:rPr>
              <a:t>Границька</a:t>
            </a:r>
            <a:r>
              <a:rPr lang="uk-UA" sz="2400" dirty="0" smtClean="0">
                <a:latin typeface="Century Gothic" pitchFamily="34" charset="0"/>
              </a:rPr>
              <a:t>).</a:t>
            </a:r>
          </a:p>
          <a:p>
            <a:pPr marL="546100" indent="-546100"/>
            <a:r>
              <a:rPr lang="uk-UA" sz="2400" dirty="0" smtClean="0">
                <a:latin typeface="Century Gothic" pitchFamily="34" charset="0"/>
              </a:rPr>
              <a:t>1.5. АЗІМУТ – </a:t>
            </a:r>
            <a:r>
              <a:rPr lang="uk-UA" sz="2400" dirty="0" err="1" smtClean="0">
                <a:latin typeface="Century Gothic" pitchFamily="34" charset="0"/>
              </a:rPr>
              <a:t>особистісно</a:t>
            </a:r>
            <a:r>
              <a:rPr lang="uk-UA" sz="2400" dirty="0" smtClean="0">
                <a:latin typeface="Century Gothic" pitchFamily="34" charset="0"/>
              </a:rPr>
              <a:t> орієнтована технологія.</a:t>
            </a:r>
            <a:endParaRPr lang="ru-RU" sz="2400" dirty="0">
              <a:latin typeface="Century Gothic" pitchFamily="34" charset="0"/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8460432" y="6237312"/>
            <a:ext cx="432048" cy="432048"/>
          </a:xfrm>
          <a:prstGeom prst="ellipse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8147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34 из 7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7188" y="428625"/>
            <a:ext cx="87868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0" smtClean="0">
                <a:solidFill>
                  <a:prstClr val="white"/>
                </a:solidFill>
              </a:rPr>
              <a:t>БАЖА</a:t>
            </a:r>
            <a:r>
              <a:rPr lang="uk-UA" sz="6000" smtClean="0">
                <a:solidFill>
                  <a:prstClr val="white"/>
                </a:solidFill>
              </a:rPr>
              <a:t>Є</a:t>
            </a:r>
            <a:r>
              <a:rPr lang="ru-RU" sz="6000" smtClean="0">
                <a:solidFill>
                  <a:prstClr val="white"/>
                </a:solidFill>
              </a:rPr>
              <a:t>МО    ТВОРЧИХ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0" smtClean="0">
                <a:solidFill>
                  <a:prstClr val="white"/>
                </a:solidFill>
              </a:rPr>
              <a:t>               УСПІХІВ!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800"/>
              <a:t>Розвиток творчих здібностей учнів на уроках фізики</a:t>
            </a:r>
            <a:endParaRPr lang="ru-RU" sz="48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56100" y="5300663"/>
            <a:ext cx="4103688" cy="1008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800"/>
              <a:t>Вчитель фізики</a:t>
            </a:r>
          </a:p>
          <a:p>
            <a:pPr>
              <a:lnSpc>
                <a:spcPct val="90000"/>
              </a:lnSpc>
            </a:pPr>
            <a:r>
              <a:rPr lang="uk-UA" sz="2800"/>
              <a:t>Васильченко Т.А.</a:t>
            </a:r>
            <a:endParaRPr lang="ru-RU" sz="2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/>
              <a:t>Науковці-дослідники</a:t>
            </a:r>
            <a:br>
              <a:rPr lang="uk-UA" sz="2800"/>
            </a:br>
            <a:r>
              <a:rPr lang="uk-UA" sz="2800"/>
              <a:t>по формуванню творчої діяльності учнів</a:t>
            </a:r>
            <a:endParaRPr lang="ru-RU" sz="28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П.Р.Атутов</a:t>
            </a:r>
          </a:p>
          <a:p>
            <a:r>
              <a:rPr lang="uk-UA"/>
              <a:t>І.П.Калошина</a:t>
            </a:r>
          </a:p>
          <a:p>
            <a:r>
              <a:rPr lang="uk-UA"/>
              <a:t>ВМКожевніков</a:t>
            </a:r>
          </a:p>
          <a:p>
            <a:r>
              <a:rPr lang="uk-UA"/>
              <a:t>А.А.Мєлік-Пашаєв</a:t>
            </a:r>
          </a:p>
          <a:p>
            <a:r>
              <a:rPr lang="uk-UA"/>
              <a:t>А.П.Тряпіцина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/>
              <a:t>Механізми творчої діяльності</a:t>
            </a:r>
            <a:endParaRPr lang="ru-RU" sz="32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1.пошук невідомого через механізм аналізу, через синтез;</a:t>
            </a:r>
          </a:p>
          <a:p>
            <a:r>
              <a:rPr lang="uk-UA"/>
              <a:t>2.пошук невідомого за допомогою асоціативного механізму;</a:t>
            </a:r>
          </a:p>
          <a:p>
            <a:r>
              <a:rPr lang="uk-UA"/>
              <a:t>3.пошук невідомого через взаємодію індуктивного і логічного;</a:t>
            </a:r>
          </a:p>
          <a:p>
            <a:r>
              <a:rPr lang="uk-UA"/>
              <a:t>4.пошук невідомого за допомогою евристичних методик.</a:t>
            </a:r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/>
              <a:t>Характеристика механізмів творчої діяльності</a:t>
            </a:r>
            <a:endParaRPr lang="ru-RU" sz="2800"/>
          </a:p>
        </p:txBody>
      </p:sp>
      <p:graphicFrame>
        <p:nvGraphicFramePr>
          <p:cNvPr id="5229" name="Group 109"/>
          <p:cNvGraphicFramePr>
            <a:graphicFrameLocks noGrp="1"/>
          </p:cNvGraphicFramePr>
          <p:nvPr>
            <p:ph type="tbl" idx="1"/>
          </p:nvPr>
        </p:nvGraphicFramePr>
        <p:xfrm>
          <a:off x="395288" y="1412875"/>
          <a:ext cx="7834312" cy="4854576"/>
        </p:xfrm>
        <a:graphic>
          <a:graphicData uri="http://schemas.openxmlformats.org/drawingml/2006/table">
            <a:tbl>
              <a:tblPr/>
              <a:tblGrid>
                <a:gridCol w="1958975"/>
                <a:gridCol w="1958975"/>
                <a:gridCol w="1957387"/>
                <a:gridCol w="1958975"/>
              </a:tblGrid>
              <a:tr h="1341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Механізм аналізу через синтез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Асоціативний мезанізм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Взаємодія індуктивного і логічного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Евристичні методики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3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-порівняння;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-узагальнення;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-єдність інтелектуально-операційних і особистісно-мотиваційних компонентів діяльності.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-виникнення індуктивного рішення;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-вирішення навчально-творчих задач;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-використання самоупорядкування особистості.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Фізика повинна вивчатися як експериментальна наука</a:t>
            </a:r>
            <a:endParaRPr lang="ru-RU" sz="4000"/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uk-UA" sz="2000"/>
              <a:t>Пізнавальне завдання і його ровзязання на уроці;</a:t>
            </a:r>
          </a:p>
          <a:p>
            <a:r>
              <a:rPr lang="uk-UA" sz="2000"/>
              <a:t>Під час ознайомлення учнів з конструкцією приладів;</a:t>
            </a:r>
          </a:p>
          <a:p>
            <a:r>
              <a:rPr lang="uk-UA" sz="2000"/>
              <a:t>Властивостями фізичних тіл;</a:t>
            </a:r>
          </a:p>
          <a:p>
            <a:r>
              <a:rPr lang="uk-UA" sz="2000"/>
              <a:t>Для формування відповідних практичних вмінь;</a:t>
            </a:r>
          </a:p>
          <a:p>
            <a:r>
              <a:rPr lang="uk-UA" sz="2000"/>
              <a:t>За допомогою експерименту треба дослідити явище у звязку з вивченням.</a:t>
            </a:r>
          </a:p>
          <a:p>
            <a:pPr>
              <a:buFont typeface="Wingdings" pitchFamily="2" charset="2"/>
              <a:buNone/>
            </a:pPr>
            <a:endParaRPr lang="ru-RU" sz="2000"/>
          </a:p>
        </p:txBody>
      </p:sp>
      <p:pic>
        <p:nvPicPr>
          <p:cNvPr id="7187" name="Picture 19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59450" y="1928813"/>
            <a:ext cx="1814513" cy="1530350"/>
          </a:xfrm>
        </p:spPr>
      </p:pic>
      <p:pic>
        <p:nvPicPr>
          <p:cNvPr id="7188" name="Picture 20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7588" y="4121150"/>
            <a:ext cx="1138237" cy="1830388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/>
              <a:t>Фізика повинна вивчатися як експериментальна задача</a:t>
            </a:r>
            <a:endParaRPr lang="ru-RU" sz="3200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uk-UA" sz="2000"/>
              <a:t>Якісні ( потребують кількісних даних і математичних розрахунків);</a:t>
            </a:r>
          </a:p>
          <a:p>
            <a:r>
              <a:rPr lang="uk-UA" sz="2000"/>
              <a:t>Кількісні;</a:t>
            </a:r>
          </a:p>
          <a:p>
            <a:r>
              <a:rPr lang="uk-UA" sz="2000"/>
              <a:t>Експериментальні(змінюються дидактичні функції задач, методика постановки та їх розвязання);</a:t>
            </a:r>
          </a:p>
          <a:p>
            <a:endParaRPr lang="ru-RU" sz="2000"/>
          </a:p>
        </p:txBody>
      </p:sp>
      <p:pic>
        <p:nvPicPr>
          <p:cNvPr id="10251" name="Picture 1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64388" y="1773238"/>
            <a:ext cx="1535112" cy="180975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Фізика як наука домашнього експерименту</a:t>
            </a:r>
            <a:endParaRPr lang="ru-RU" sz="4000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sz="2000"/>
              <a:t>Впливає на свідоме вивчення курсу фізики;</a:t>
            </a:r>
          </a:p>
          <a:p>
            <a:pPr>
              <a:lnSpc>
                <a:spcPct val="80000"/>
              </a:lnSpc>
            </a:pPr>
            <a:r>
              <a:rPr lang="uk-UA" sz="2000"/>
              <a:t>Виховує самостійність та винахідливість;</a:t>
            </a:r>
          </a:p>
          <a:p>
            <a:pPr>
              <a:lnSpc>
                <a:spcPct val="80000"/>
              </a:lnSpc>
            </a:pPr>
            <a:r>
              <a:rPr lang="uk-UA" sz="2000"/>
              <a:t>Розвиває творчі здібності;</a:t>
            </a:r>
          </a:p>
          <a:p>
            <a:pPr>
              <a:lnSpc>
                <a:spcPct val="80000"/>
              </a:lnSpc>
            </a:pPr>
            <a:r>
              <a:rPr lang="uk-UA" sz="2000"/>
              <a:t>Проводяться з використанням підручних засобів;</a:t>
            </a:r>
          </a:p>
          <a:p>
            <a:pPr>
              <a:lnSpc>
                <a:spcPct val="80000"/>
              </a:lnSpc>
            </a:pPr>
            <a:r>
              <a:rPr lang="uk-UA" sz="2000"/>
              <a:t>Формують вміння пізнавати навколишні явища;</a:t>
            </a:r>
          </a:p>
          <a:p>
            <a:pPr>
              <a:lnSpc>
                <a:spcPct val="80000"/>
              </a:lnSpc>
            </a:pPr>
            <a:r>
              <a:rPr lang="uk-UA" sz="2000"/>
              <a:t>Мають різні види</a:t>
            </a:r>
          </a:p>
          <a:p>
            <a:pPr>
              <a:lnSpc>
                <a:spcPct val="80000"/>
              </a:lnSpc>
            </a:pPr>
            <a:r>
              <a:rPr lang="uk-UA" sz="2000"/>
              <a:t>Вимагають мобілізації наявних знань, розуміння суті фізичних явищ та законів.</a:t>
            </a:r>
            <a:endParaRPr lang="ru-RU" sz="2000"/>
          </a:p>
        </p:txBody>
      </p:sp>
      <p:pic>
        <p:nvPicPr>
          <p:cNvPr id="11278" name="Picture 14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1989138"/>
            <a:ext cx="1409700" cy="1049337"/>
          </a:xfrm>
        </p:spPr>
      </p:pic>
      <p:pic>
        <p:nvPicPr>
          <p:cNvPr id="11279" name="Picture 15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1500" y="3359150"/>
            <a:ext cx="2041525" cy="2092325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Становлення-зміна-рух-розвиток-творчість</a:t>
            </a:r>
            <a:endParaRPr lang="ru-RU" sz="4000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8302625" cy="44656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uk-UA" sz="2400"/>
          </a:p>
          <a:p>
            <a:pPr>
              <a:lnSpc>
                <a:spcPct val="80000"/>
              </a:lnSpc>
            </a:pPr>
            <a:r>
              <a:rPr lang="uk-UA" sz="2000"/>
              <a:t>Формування цілеспрямованості учнів у навчальній діяльності;</a:t>
            </a:r>
          </a:p>
          <a:p>
            <a:pPr>
              <a:lnSpc>
                <a:spcPct val="80000"/>
              </a:lnSpc>
            </a:pPr>
            <a:endParaRPr lang="uk-UA" sz="2000"/>
          </a:p>
          <a:p>
            <a:pPr>
              <a:lnSpc>
                <a:spcPct val="80000"/>
              </a:lnSpc>
            </a:pPr>
            <a:r>
              <a:rPr lang="uk-UA" sz="2000"/>
              <a:t>Навчання учнів прийомам раціоналізації навчання;</a:t>
            </a:r>
          </a:p>
          <a:p>
            <a:pPr>
              <a:lnSpc>
                <a:spcPct val="80000"/>
              </a:lnSpc>
            </a:pPr>
            <a:endParaRPr lang="uk-UA" sz="2000"/>
          </a:p>
          <a:p>
            <a:pPr>
              <a:lnSpc>
                <a:spcPct val="80000"/>
              </a:lnSpc>
            </a:pPr>
            <a:r>
              <a:rPr lang="uk-UA" sz="2000"/>
              <a:t>Формування активної особистісної позиції учня на уроці;</a:t>
            </a:r>
          </a:p>
          <a:p>
            <a:pPr>
              <a:lnSpc>
                <a:spcPct val="80000"/>
              </a:lnSpc>
            </a:pPr>
            <a:endParaRPr lang="uk-UA" sz="2000"/>
          </a:p>
          <a:p>
            <a:pPr>
              <a:lnSpc>
                <a:spcPct val="80000"/>
              </a:lnSpc>
            </a:pPr>
            <a:r>
              <a:rPr lang="uk-UA" sz="2000"/>
              <a:t>Створення умов для прояву пізнавальної самостійності в навчальнії діяльності, робота в індивідуальному темпі;</a:t>
            </a:r>
          </a:p>
          <a:p>
            <a:pPr>
              <a:lnSpc>
                <a:spcPct val="80000"/>
              </a:lnSpc>
            </a:pPr>
            <a:endParaRPr lang="uk-UA" sz="2000"/>
          </a:p>
          <a:p>
            <a:pPr>
              <a:lnSpc>
                <a:spcPct val="80000"/>
              </a:lnSpc>
            </a:pPr>
            <a:r>
              <a:rPr lang="uk-UA" sz="2000"/>
              <a:t>Навчання учнів самоаналізу, самоконтролю й самооцінці результатів свого навчання.</a:t>
            </a:r>
          </a:p>
          <a:p>
            <a:pPr>
              <a:lnSpc>
                <a:spcPct val="80000"/>
              </a:lnSpc>
            </a:pPr>
            <a:endParaRPr lang="ru-RU" sz="2000"/>
          </a:p>
        </p:txBody>
      </p:sp>
      <p:pic>
        <p:nvPicPr>
          <p:cNvPr id="12301" name="Picture 13" descr="j02513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flipV="1">
            <a:off x="5508625" y="4913313"/>
            <a:ext cx="1871663" cy="1944687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i1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613"/>
            <a:ext cx="9144000" cy="7939088"/>
          </a:xfrm>
          <a:prstGeom prst="rect">
            <a:avLst/>
          </a:prstGeom>
          <a:noFill/>
        </p:spPr>
      </p:pic>
      <p:pic>
        <p:nvPicPr>
          <p:cNvPr id="2053" name="Picture 5" descr="dep_4484635-3d-gold-stav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195513" y="836613"/>
            <a:ext cx="694848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3600" b="1">
                <a:latin typeface="Comic Sans MS" pitchFamily="66" charset="0"/>
              </a:rPr>
              <a:t>РОЗВИТОК</a:t>
            </a:r>
          </a:p>
          <a:p>
            <a:r>
              <a:rPr lang="uk-UA" sz="3600" b="1">
                <a:latin typeface="Comic Sans MS" pitchFamily="66" charset="0"/>
              </a:rPr>
              <a:t>СПЕЦІАЛЬНИХ ТВОРЧИХ </a:t>
            </a:r>
          </a:p>
          <a:p>
            <a:r>
              <a:rPr lang="uk-UA" sz="3600" b="1">
                <a:latin typeface="Comic Sans MS" pitchFamily="66" charset="0"/>
              </a:rPr>
              <a:t>ЗДІБНОСТЕЙ УЧНІВ</a:t>
            </a:r>
          </a:p>
          <a:p>
            <a:r>
              <a:rPr lang="uk-UA" sz="3600" b="1">
                <a:latin typeface="Comic Sans MS" pitchFamily="66" charset="0"/>
              </a:rPr>
              <a:t> ЗАСОБАМИ ІНТЕРАКТИВНИХ ТЕХНОЛОГІЙ</a:t>
            </a:r>
            <a:endParaRPr lang="en-US" sz="3600" b="1">
              <a:latin typeface="Comic Sans MS" pitchFamily="66" charset="0"/>
            </a:endParaRPr>
          </a:p>
          <a:p>
            <a:r>
              <a:rPr lang="uk-UA" sz="3600" b="1">
                <a:latin typeface="Comic Sans MS" pitchFamily="66" charset="0"/>
              </a:rPr>
              <a:t>НА УРОКАХ МУЗИЧНОГО</a:t>
            </a:r>
          </a:p>
          <a:p>
            <a:r>
              <a:rPr lang="uk-UA" sz="3600" b="1">
                <a:latin typeface="Comic Sans MS" pitchFamily="66" charset="0"/>
              </a:rPr>
              <a:t>МИСТЕЦТВА</a:t>
            </a:r>
            <a:endParaRPr lang="ru-RU" sz="36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58dce_6f8caf11_X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211960" y="504056"/>
            <a:ext cx="4932040" cy="63813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357166"/>
            <a:ext cx="6000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latin typeface="Century Gothic" pitchFamily="34" charset="0"/>
              </a:rPr>
              <a:t>Технології на основі активізації діяльності учнів</a:t>
            </a:r>
            <a:endParaRPr lang="ru-RU" sz="28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71612"/>
            <a:ext cx="62150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entury Gothic" pitchFamily="34" charset="0"/>
              </a:rPr>
              <a:t>1.1. Технологія розвивальних ігор</a:t>
            </a:r>
          </a:p>
          <a:p>
            <a:pPr algn="r"/>
            <a:r>
              <a:rPr lang="uk-UA" sz="2400" dirty="0" smtClean="0">
                <a:latin typeface="Century Gothic" pitchFamily="34" charset="0"/>
              </a:rPr>
              <a:t>(Б. Нікітін).</a:t>
            </a:r>
          </a:p>
          <a:p>
            <a:r>
              <a:rPr lang="uk-UA" sz="2400" dirty="0" smtClean="0">
                <a:latin typeface="Century Gothic" pitchFamily="34" charset="0"/>
              </a:rPr>
              <a:t>1.2. Проблемне навчання.</a:t>
            </a:r>
          </a:p>
          <a:p>
            <a:pPr marL="625475" indent="-625475"/>
            <a:r>
              <a:rPr lang="uk-UA" sz="2400" dirty="0" smtClean="0">
                <a:latin typeface="Century Gothic" pitchFamily="34" charset="0"/>
              </a:rPr>
              <a:t>1.3. Технологія комунікативного навчання іншомовної культури</a:t>
            </a:r>
          </a:p>
          <a:p>
            <a:pPr algn="r"/>
            <a:r>
              <a:rPr lang="uk-UA" sz="2400" dirty="0" smtClean="0">
                <a:latin typeface="Century Gothic" pitchFamily="34" charset="0"/>
              </a:rPr>
              <a:t>(Є. </a:t>
            </a:r>
            <a:r>
              <a:rPr lang="uk-UA" sz="2400" dirty="0" err="1" smtClean="0">
                <a:latin typeface="Century Gothic" pitchFamily="34" charset="0"/>
              </a:rPr>
              <a:t>Пассов</a:t>
            </a:r>
            <a:r>
              <a:rPr lang="uk-UA" sz="2400" dirty="0" smtClean="0">
                <a:latin typeface="Century Gothic" pitchFamily="34" charset="0"/>
              </a:rPr>
              <a:t>).</a:t>
            </a:r>
          </a:p>
          <a:p>
            <a:pPr marL="546100" indent="-546100"/>
            <a:r>
              <a:rPr lang="uk-UA" sz="2400" dirty="0" smtClean="0">
                <a:latin typeface="Century Gothic" pitchFamily="34" charset="0"/>
              </a:rPr>
              <a:t>1.4. Технологія інтенсифікації навчання на основі схемних та знакових моделей навчального матеріалу</a:t>
            </a:r>
          </a:p>
          <a:p>
            <a:pPr algn="r"/>
            <a:r>
              <a:rPr lang="uk-UA" sz="2400" dirty="0" smtClean="0">
                <a:latin typeface="Century Gothic" pitchFamily="34" charset="0"/>
              </a:rPr>
              <a:t>(В. </a:t>
            </a:r>
            <a:r>
              <a:rPr lang="uk-UA" sz="2400" dirty="0" err="1" smtClean="0">
                <a:latin typeface="Century Gothic" pitchFamily="34" charset="0"/>
              </a:rPr>
              <a:t>Шаталов</a:t>
            </a:r>
            <a:r>
              <a:rPr lang="uk-UA" sz="2400" dirty="0" smtClean="0">
                <a:latin typeface="Century Gothic" pitchFamily="34" charset="0"/>
              </a:rPr>
              <a:t>).</a:t>
            </a:r>
          </a:p>
          <a:p>
            <a:pPr marL="546100" indent="-546100"/>
            <a:r>
              <a:rPr lang="uk-UA" sz="2400" dirty="0" smtClean="0">
                <a:latin typeface="Century Gothic" pitchFamily="34" charset="0"/>
              </a:rPr>
              <a:t>1.5. Навчання англійської мови з використанням зорових опор.</a:t>
            </a:r>
            <a:endParaRPr lang="ru-RU" sz="2400" dirty="0">
              <a:latin typeface="Century Gothic" pitchFamily="34" charset="0"/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8460432" y="6237312"/>
            <a:ext cx="432048" cy="432048"/>
          </a:xfrm>
          <a:prstGeom prst="ellipse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81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1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613"/>
            <a:ext cx="9144000" cy="7939088"/>
          </a:xfrm>
          <a:prstGeom prst="rect">
            <a:avLst/>
          </a:prstGeom>
          <a:noFill/>
        </p:spPr>
      </p:pic>
      <p:pic>
        <p:nvPicPr>
          <p:cNvPr id="3077" name="Picture 5" descr="dep_4484635-3d-gold-stav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714"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35150" y="700088"/>
            <a:ext cx="66595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2400" i="1">
                <a:solidFill>
                  <a:srgbClr val="FF9900"/>
                </a:solidFill>
                <a:latin typeface="Comic Sans MS" pitchFamily="66" charset="0"/>
              </a:rPr>
              <a:t>Те,що я чую,я забуваю.</a:t>
            </a:r>
            <a:endParaRPr lang="en-US" sz="2400" i="1">
              <a:solidFill>
                <a:srgbClr val="FF9900"/>
              </a:solidFill>
              <a:latin typeface="Comic Sans MS" pitchFamily="66" charset="0"/>
            </a:endParaRPr>
          </a:p>
          <a:p>
            <a:r>
              <a:rPr lang="uk-UA" sz="2400" i="1">
                <a:solidFill>
                  <a:srgbClr val="FF9900"/>
                </a:solidFill>
                <a:latin typeface="Comic Sans MS" pitchFamily="66" charset="0"/>
              </a:rPr>
              <a:t> Те, що я бачу й чую,я трохи пом</a:t>
            </a:r>
            <a:r>
              <a:rPr lang="ru-RU" sz="2400" i="1">
                <a:solidFill>
                  <a:srgbClr val="FF9900"/>
                </a:solidFill>
                <a:latin typeface="Comic Sans MS" pitchFamily="66" charset="0"/>
              </a:rPr>
              <a:t>`</a:t>
            </a:r>
            <a:r>
              <a:rPr lang="uk-UA" sz="2400" i="1">
                <a:solidFill>
                  <a:srgbClr val="FF9900"/>
                </a:solidFill>
                <a:latin typeface="Comic Sans MS" pitchFamily="66" charset="0"/>
              </a:rPr>
              <a:t>ятаю. </a:t>
            </a:r>
            <a:endParaRPr lang="en-US" sz="2400" i="1">
              <a:solidFill>
                <a:srgbClr val="FF9900"/>
              </a:solidFill>
              <a:latin typeface="Comic Sans MS" pitchFamily="66" charset="0"/>
            </a:endParaRPr>
          </a:p>
          <a:p>
            <a:r>
              <a:rPr lang="uk-UA" sz="2400" i="1">
                <a:solidFill>
                  <a:srgbClr val="FF9900"/>
                </a:solidFill>
                <a:latin typeface="Comic Sans MS" pitchFamily="66" charset="0"/>
              </a:rPr>
              <a:t>Те,що я чую, бачу й обговорюю – я починаю розуміти.</a:t>
            </a:r>
            <a:endParaRPr lang="en-US" sz="2400" i="1">
              <a:solidFill>
                <a:srgbClr val="FF9900"/>
              </a:solidFill>
              <a:latin typeface="Comic Sans MS" pitchFamily="66" charset="0"/>
            </a:endParaRPr>
          </a:p>
          <a:p>
            <a:r>
              <a:rPr lang="uk-UA" sz="2400" i="1">
                <a:solidFill>
                  <a:srgbClr val="FF9900"/>
                </a:solidFill>
                <a:latin typeface="Comic Sans MS" pitchFamily="66" charset="0"/>
              </a:rPr>
              <a:t> Коли я чую, бачу, обговорюю й</a:t>
            </a:r>
            <a:r>
              <a:rPr lang="en-US" sz="2400" i="1">
                <a:solidFill>
                  <a:srgbClr val="FF9900"/>
                </a:solidFill>
                <a:latin typeface="Comic Sans MS" pitchFamily="66" charset="0"/>
              </a:rPr>
              <a:t> </a:t>
            </a:r>
            <a:r>
              <a:rPr lang="uk-UA" sz="2400" i="1">
                <a:solidFill>
                  <a:srgbClr val="FF9900"/>
                </a:solidFill>
                <a:latin typeface="Comic Sans MS" pitchFamily="66" charset="0"/>
              </a:rPr>
              <a:t>роблю – я здобуваю знання. </a:t>
            </a:r>
            <a:endParaRPr lang="en-US" sz="2400" i="1">
              <a:solidFill>
                <a:srgbClr val="FF9900"/>
              </a:solidFill>
              <a:latin typeface="Comic Sans MS" pitchFamily="66" charset="0"/>
            </a:endParaRPr>
          </a:p>
          <a:p>
            <a:r>
              <a:rPr lang="uk-UA" sz="2400" i="1">
                <a:solidFill>
                  <a:srgbClr val="FF9900"/>
                </a:solidFill>
                <a:latin typeface="Comic Sans MS" pitchFamily="66" charset="0"/>
              </a:rPr>
              <a:t>Коли я передаю знанння іншим,</a:t>
            </a:r>
            <a:r>
              <a:rPr lang="en-US" sz="2400" i="1">
                <a:solidFill>
                  <a:srgbClr val="FF9900"/>
                </a:solidFill>
                <a:latin typeface="Comic Sans MS" pitchFamily="66" charset="0"/>
              </a:rPr>
              <a:t> </a:t>
            </a:r>
            <a:r>
              <a:rPr lang="uk-UA" sz="2400" i="1">
                <a:solidFill>
                  <a:srgbClr val="FF9900"/>
                </a:solidFill>
                <a:latin typeface="Comic Sans MS" pitchFamily="66" charset="0"/>
              </a:rPr>
              <a:t>я стаю майстром».</a:t>
            </a:r>
            <a:endParaRPr lang="en-US" sz="2400" i="1">
              <a:solidFill>
                <a:srgbClr val="FF9900"/>
              </a:solidFill>
              <a:latin typeface="Comic Sans MS" pitchFamily="66" charset="0"/>
            </a:endParaRPr>
          </a:p>
          <a:p>
            <a:endParaRPr lang="ru-RU" sz="2400">
              <a:solidFill>
                <a:srgbClr val="FF9900"/>
              </a:solidFill>
              <a:latin typeface="Comic Sans MS" pitchFamily="66" charset="0"/>
            </a:endParaRPr>
          </a:p>
          <a:p>
            <a:r>
              <a:rPr lang="uk-UA" sz="2400">
                <a:solidFill>
                  <a:srgbClr val="FF9900"/>
                </a:solidFill>
                <a:latin typeface="Comic Sans MS" pitchFamily="66" charset="0"/>
              </a:rPr>
              <a:t>Конфуцій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i1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613"/>
            <a:ext cx="9144000" cy="7939088"/>
          </a:xfrm>
          <a:prstGeom prst="rect">
            <a:avLst/>
          </a:prstGeom>
          <a:noFill/>
        </p:spPr>
      </p:pic>
      <p:pic>
        <p:nvPicPr>
          <p:cNvPr id="4102" name="Picture 6" descr="dep_4484635-3d-gold-stav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318"/>
          <a:stretch>
            <a:fillRect/>
          </a:stretch>
        </p:blipFill>
        <p:spPr bwMode="auto">
          <a:xfrm>
            <a:off x="0" y="3068638"/>
            <a:ext cx="9144000" cy="3789362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689225" y="731838"/>
            <a:ext cx="33210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 algn="ctr"/>
            <a:r>
              <a:rPr lang="uk-UA" sz="2800">
                <a:solidFill>
                  <a:srgbClr val="000000"/>
                </a:solidFill>
                <a:latin typeface="Comic Sans MS" pitchFamily="66" charset="0"/>
              </a:rPr>
              <a:t>«</a:t>
            </a:r>
            <a:r>
              <a:rPr lang="uk-UA" sz="2800" b="1">
                <a:solidFill>
                  <a:srgbClr val="000000"/>
                </a:solidFill>
                <a:latin typeface="Comic Sans MS" pitchFamily="66" charset="0"/>
              </a:rPr>
              <a:t>Розминка</a:t>
            </a:r>
            <a:r>
              <a:rPr lang="uk-UA" sz="2800">
                <a:solidFill>
                  <a:srgbClr val="000000"/>
                </a:solidFill>
                <a:latin typeface="Comic Sans MS" pitchFamily="66" charset="0"/>
              </a:rPr>
              <a:t>»,</a:t>
            </a:r>
          </a:p>
          <a:p>
            <a:pPr indent="449263" algn="ctr"/>
            <a:r>
              <a:rPr lang="uk-UA" sz="2800">
                <a:solidFill>
                  <a:srgbClr val="000000"/>
                </a:solidFill>
                <a:latin typeface="Comic Sans MS" pitchFamily="66" charset="0"/>
              </a:rPr>
              <a:t> форми роботи:</a:t>
            </a:r>
          </a:p>
          <a:p>
            <a:pPr indent="449263" algn="ctr"/>
            <a:endParaRPr lang="uk-UA" sz="2800">
              <a:solidFill>
                <a:srgbClr val="000000"/>
              </a:solidFill>
              <a:latin typeface="Comic Sans MS" pitchFamily="66" charset="0"/>
            </a:endParaRPr>
          </a:p>
          <a:p>
            <a:pPr indent="449263" algn="ctr"/>
            <a:endParaRPr lang="ru-RU" sz="2800">
              <a:solidFill>
                <a:srgbClr val="000000"/>
              </a:solidFill>
              <a:latin typeface="Comic Sans MS" pitchFamily="66" charset="0"/>
            </a:endParaRPr>
          </a:p>
          <a:p>
            <a:pPr indent="449263" algn="ctr"/>
            <a:r>
              <a:rPr lang="uk-UA" sz="2800">
                <a:solidFill>
                  <a:srgbClr val="000000"/>
                </a:solidFill>
                <a:latin typeface="Comic Sans MS" pitchFamily="66" charset="0"/>
              </a:rPr>
              <a:t>«</a:t>
            </a:r>
            <a:r>
              <a:rPr lang="uk-UA" sz="2800" b="1">
                <a:solidFill>
                  <a:srgbClr val="000000"/>
                </a:solidFill>
                <a:latin typeface="Comic Sans MS" pitchFamily="66" charset="0"/>
              </a:rPr>
              <a:t>Ланцюжок</a:t>
            </a:r>
            <a:r>
              <a:rPr lang="uk-UA" sz="2800">
                <a:solidFill>
                  <a:srgbClr val="000000"/>
                </a:solidFill>
                <a:latin typeface="Comic Sans MS" pitchFamily="66" charset="0"/>
              </a:rPr>
              <a:t>»,</a:t>
            </a:r>
            <a:endParaRPr lang="ru-RU" sz="2800">
              <a:solidFill>
                <a:srgbClr val="000000"/>
              </a:solidFill>
              <a:latin typeface="Comic Sans MS" pitchFamily="66" charset="0"/>
            </a:endParaRPr>
          </a:p>
          <a:p>
            <a:pPr indent="449263" algn="ctr"/>
            <a:r>
              <a:rPr lang="uk-UA" sz="2800" b="1">
                <a:solidFill>
                  <a:srgbClr val="000000"/>
                </a:solidFill>
                <a:latin typeface="Comic Sans MS" pitchFamily="66" charset="0"/>
              </a:rPr>
              <a:t>«Мікрофон»,</a:t>
            </a:r>
            <a:endParaRPr lang="ru-RU" sz="2800">
              <a:solidFill>
                <a:srgbClr val="000000"/>
              </a:solidFill>
              <a:latin typeface="Comic Sans MS" pitchFamily="66" charset="0"/>
            </a:endParaRPr>
          </a:p>
          <a:p>
            <a:pPr indent="449263" algn="ctr"/>
            <a:r>
              <a:rPr lang="uk-UA" sz="2800" b="1">
                <a:solidFill>
                  <a:srgbClr val="000000"/>
                </a:solidFill>
                <a:latin typeface="Comic Sans MS" pitchFamily="66" charset="0"/>
              </a:rPr>
              <a:t>«Аукціон».</a:t>
            </a:r>
            <a:endParaRPr lang="uk-UA" sz="2800">
              <a:solidFill>
                <a:srgbClr val="000000"/>
              </a:solidFill>
              <a:latin typeface="Comic Sans MS" pitchFamily="66" charset="0"/>
            </a:endParaRPr>
          </a:p>
          <a:p>
            <a:pPr indent="449263" algn="ctr"/>
            <a:r>
              <a:rPr lang="uk-UA" sz="280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1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613"/>
            <a:ext cx="9144000" cy="7939088"/>
          </a:xfrm>
          <a:prstGeom prst="rect">
            <a:avLst/>
          </a:prstGeom>
          <a:noFill/>
        </p:spPr>
      </p:pic>
      <p:pic>
        <p:nvPicPr>
          <p:cNvPr id="5125" name="Picture 5" descr="dep_4484635-3d-gold-stav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115"/>
          <a:stretch>
            <a:fillRect/>
          </a:stretch>
        </p:blipFill>
        <p:spPr bwMode="auto">
          <a:xfrm>
            <a:off x="0" y="2819400"/>
            <a:ext cx="9144000" cy="4038600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258888" y="260350"/>
            <a:ext cx="56896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2800">
                <a:latin typeface="Comic Sans MS" pitchFamily="66" charset="0"/>
              </a:rPr>
              <a:t>Рольові імітаційні ігри:</a:t>
            </a:r>
          </a:p>
          <a:p>
            <a:endParaRPr lang="uk-UA" sz="2800">
              <a:latin typeface="Comic Sans MS" pitchFamily="66" charset="0"/>
            </a:endParaRPr>
          </a:p>
          <a:p>
            <a:endParaRPr lang="uk-UA" sz="2800">
              <a:latin typeface="Comic Sans MS" pitchFamily="66" charset="0"/>
            </a:endParaRPr>
          </a:p>
          <a:p>
            <a:r>
              <a:rPr lang="uk-UA" sz="2800">
                <a:latin typeface="Comic Sans MS" pitchFamily="66" charset="0"/>
              </a:rPr>
              <a:t>«</a:t>
            </a:r>
            <a:r>
              <a:rPr lang="uk-UA" sz="2800" b="1">
                <a:latin typeface="Comic Sans MS" pitchFamily="66" charset="0"/>
              </a:rPr>
              <a:t>Експедиція</a:t>
            </a:r>
            <a:r>
              <a:rPr lang="uk-UA" sz="2800">
                <a:latin typeface="Comic Sans MS" pitchFamily="66" charset="0"/>
              </a:rPr>
              <a:t>»,</a:t>
            </a:r>
          </a:p>
          <a:p>
            <a:r>
              <a:rPr lang="uk-UA" sz="2800">
                <a:latin typeface="Comic Sans MS" pitchFamily="66" charset="0"/>
              </a:rPr>
              <a:t> «</a:t>
            </a:r>
            <a:r>
              <a:rPr lang="uk-UA" sz="2800" b="1">
                <a:latin typeface="Comic Sans MS" pitchFamily="66" charset="0"/>
              </a:rPr>
              <a:t>Брейн - ринг</a:t>
            </a:r>
            <a:r>
              <a:rPr lang="uk-UA" sz="2800">
                <a:latin typeface="Comic Sans MS" pitchFamily="66" charset="0"/>
              </a:rPr>
              <a:t>», </a:t>
            </a:r>
          </a:p>
          <a:p>
            <a:r>
              <a:rPr lang="uk-UA" sz="2800">
                <a:latin typeface="Comic Sans MS" pitchFamily="66" charset="0"/>
              </a:rPr>
              <a:t>«</a:t>
            </a:r>
            <a:r>
              <a:rPr lang="uk-UA" sz="2800" b="1">
                <a:latin typeface="Comic Sans MS" pitchFamily="66" charset="0"/>
              </a:rPr>
              <a:t>Дебати</a:t>
            </a:r>
            <a:r>
              <a:rPr lang="uk-UA" sz="2800">
                <a:latin typeface="Comic Sans MS" pitchFamily="66" charset="0"/>
              </a:rPr>
              <a:t>», «</a:t>
            </a:r>
            <a:r>
              <a:rPr lang="uk-UA" sz="2800" b="1">
                <a:latin typeface="Comic Sans MS" pitchFamily="66" charset="0"/>
              </a:rPr>
              <a:t>Дуель</a:t>
            </a:r>
            <a:r>
              <a:rPr lang="uk-UA" sz="2800">
                <a:latin typeface="Comic Sans MS" pitchFamily="66" charset="0"/>
              </a:rPr>
              <a:t>», </a:t>
            </a:r>
          </a:p>
          <a:p>
            <a:r>
              <a:rPr lang="uk-UA" sz="2800">
                <a:latin typeface="Comic Sans MS" pitchFamily="66" charset="0"/>
              </a:rPr>
              <a:t>«</a:t>
            </a:r>
            <a:r>
              <a:rPr lang="uk-UA" sz="2800" b="1">
                <a:latin typeface="Comic Sans MS" pitchFamily="66" charset="0"/>
              </a:rPr>
              <a:t>Світська розмова</a:t>
            </a:r>
            <a:r>
              <a:rPr lang="uk-UA" sz="2800">
                <a:latin typeface="Comic Sans MS" pitchFamily="66" charset="0"/>
              </a:rPr>
              <a:t>» (робота в</a:t>
            </a:r>
          </a:p>
          <a:p>
            <a:r>
              <a:rPr lang="uk-UA" sz="2800">
                <a:latin typeface="Comic Sans MS" pitchFamily="66" charset="0"/>
              </a:rPr>
              <a:t>парах).</a:t>
            </a:r>
          </a:p>
          <a:p>
            <a:r>
              <a:rPr lang="uk-UA" sz="2800">
                <a:latin typeface="Comic Sans MS" pitchFamily="66" charset="0"/>
              </a:rPr>
              <a:t>  «</a:t>
            </a:r>
            <a:r>
              <a:rPr lang="uk-UA" sz="2800" b="1">
                <a:latin typeface="Comic Sans MS" pitchFamily="66" charset="0"/>
              </a:rPr>
              <a:t>Незвичайні перетворення</a:t>
            </a:r>
            <a:r>
              <a:rPr lang="uk-UA" sz="2800">
                <a:latin typeface="Comic Sans MS" pitchFamily="66" charset="0"/>
              </a:rPr>
              <a:t>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1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613"/>
            <a:ext cx="9144000" cy="7939088"/>
          </a:xfrm>
          <a:prstGeom prst="rect">
            <a:avLst/>
          </a:prstGeom>
          <a:noFill/>
        </p:spPr>
      </p:pic>
      <p:pic>
        <p:nvPicPr>
          <p:cNvPr id="6149" name="Picture 5" descr="dep_4484635-3d-gold-stav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115"/>
          <a:stretch>
            <a:fillRect/>
          </a:stretch>
        </p:blipFill>
        <p:spPr bwMode="auto">
          <a:xfrm>
            <a:off x="0" y="2819400"/>
            <a:ext cx="9144000" cy="4038600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76288" y="596900"/>
            <a:ext cx="5100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 algn="ctr">
              <a:tabLst>
                <a:tab pos="4635500" algn="l"/>
              </a:tabLst>
            </a:pPr>
            <a:r>
              <a:rPr lang="uk-UA" sz="2800">
                <a:latin typeface="Comic Sans MS" pitchFamily="66" charset="0"/>
              </a:rPr>
              <a:t>«</a:t>
            </a:r>
            <a:r>
              <a:rPr lang="uk-UA" sz="2800" b="1">
                <a:latin typeface="Comic Sans MS" pitchFamily="66" charset="0"/>
              </a:rPr>
              <a:t>Ритмічна імпровізація</a:t>
            </a:r>
            <a:r>
              <a:rPr lang="uk-UA" sz="2800">
                <a:latin typeface="Comic Sans MS" pitchFamily="66" charset="0"/>
              </a:rPr>
              <a:t>». </a:t>
            </a:r>
          </a:p>
          <a:p>
            <a:pPr indent="449263" algn="ctr">
              <a:tabLst>
                <a:tab pos="4635500" algn="l"/>
              </a:tabLst>
            </a:pPr>
            <a:r>
              <a:rPr lang="uk-UA" sz="2800" b="1">
                <a:latin typeface="Comic Sans MS" pitchFamily="66" charset="0"/>
              </a:rPr>
              <a:t>«Гра – казка про лади»</a:t>
            </a:r>
            <a:endParaRPr lang="uk-UA" sz="2800">
              <a:latin typeface="Comic Sans MS" pitchFamily="66" charset="0"/>
            </a:endParaRPr>
          </a:p>
          <a:p>
            <a:pPr indent="449263" algn="ctr">
              <a:tabLst>
                <a:tab pos="4635500" algn="l"/>
              </a:tabLst>
            </a:pPr>
            <a:r>
              <a:rPr lang="uk-UA" sz="2800">
                <a:latin typeface="Comic Sans MS" pitchFamily="66" charset="0"/>
              </a:rPr>
              <a:t>«</a:t>
            </a:r>
            <a:r>
              <a:rPr lang="uk-UA" sz="2800" b="1">
                <a:latin typeface="Comic Sans MS" pitchFamily="66" charset="0"/>
              </a:rPr>
              <a:t>Завершити</a:t>
            </a:r>
            <a:r>
              <a:rPr lang="uk-UA" sz="2800">
                <a:latin typeface="Comic Sans MS" pitchFamily="66" charset="0"/>
              </a:rPr>
              <a:t> </a:t>
            </a:r>
            <a:r>
              <a:rPr lang="uk-UA" sz="2800" b="1">
                <a:latin typeface="Comic Sans MS" pitchFamily="66" charset="0"/>
              </a:rPr>
              <a:t>мелодію</a:t>
            </a:r>
            <a:r>
              <a:rPr lang="uk-UA" sz="2800">
                <a:latin typeface="Comic Sans MS" pitchFamily="66" charset="0"/>
              </a:rPr>
              <a:t>». </a:t>
            </a:r>
          </a:p>
          <a:p>
            <a:pPr indent="449263" algn="ctr">
              <a:tabLst>
                <a:tab pos="4635500" algn="l"/>
              </a:tabLst>
            </a:pPr>
            <a:r>
              <a:rPr lang="uk-UA" sz="2800">
                <a:latin typeface="Comic Sans MS" pitchFamily="66" charset="0"/>
              </a:rPr>
              <a:t>Творча гра «</a:t>
            </a:r>
            <a:r>
              <a:rPr lang="uk-UA" sz="2800" b="1">
                <a:latin typeface="Comic Sans MS" pitchFamily="66" charset="0"/>
              </a:rPr>
              <a:t>Знайомство</a:t>
            </a:r>
            <a:r>
              <a:rPr lang="uk-UA" sz="2800">
                <a:latin typeface="Comic Sans MS" pitchFamily="66" charset="0"/>
              </a:rPr>
              <a:t>»</a:t>
            </a:r>
            <a:r>
              <a:rPr lang="uk-UA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i1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613"/>
            <a:ext cx="9144000" cy="7939088"/>
          </a:xfrm>
          <a:prstGeom prst="rect">
            <a:avLst/>
          </a:prstGeo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3850" y="836613"/>
            <a:ext cx="77771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000" b="1"/>
              <a:t>I</a:t>
            </a:r>
            <a:r>
              <a:rPr lang="en-US" sz="1400" b="1"/>
              <a:t> </a:t>
            </a:r>
            <a:r>
              <a:rPr lang="uk-UA" sz="1400" b="1"/>
              <a:t> - </a:t>
            </a:r>
            <a:r>
              <a:rPr lang="uk-UA" sz="1600" b="1"/>
              <a:t>довгий звук</a:t>
            </a:r>
            <a:r>
              <a:rPr lang="uk-UA" sz="1400" b="1"/>
              <a:t> – “ТА”</a:t>
            </a:r>
            <a:endParaRPr lang="ru-RU" sz="6000" b="1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751138" y="2209800"/>
            <a:ext cx="3867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6000"/>
              <a:t>П </a:t>
            </a:r>
            <a:r>
              <a:rPr lang="uk-UA" sz="1600"/>
              <a:t>– </a:t>
            </a:r>
            <a:r>
              <a:rPr lang="uk-UA" sz="1600" b="1"/>
              <a:t>два короткі звуки </a:t>
            </a:r>
            <a:r>
              <a:rPr lang="uk-UA" sz="1600"/>
              <a:t>– </a:t>
            </a:r>
            <a:r>
              <a:rPr lang="uk-UA" sz="1600" b="1"/>
              <a:t>“Ті - Ті”</a:t>
            </a:r>
            <a:endParaRPr lang="ru-RU" sz="6000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895600" y="3505200"/>
            <a:ext cx="15478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b="1"/>
              <a:t>Z </a:t>
            </a:r>
            <a:r>
              <a:rPr lang="en-US" sz="1600" b="1"/>
              <a:t>- </a:t>
            </a:r>
            <a:r>
              <a:rPr lang="uk-UA" sz="1600" b="1"/>
              <a:t>пауза</a:t>
            </a:r>
            <a:endParaRPr lang="ru-RU" sz="6000" b="1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12738" y="5013325"/>
            <a:ext cx="88312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b="1"/>
              <a:t>I I</a:t>
            </a:r>
            <a:r>
              <a:rPr lang="uk-UA" sz="6000" b="1"/>
              <a:t> П </a:t>
            </a:r>
            <a:r>
              <a:rPr lang="en-US" sz="6000" b="1"/>
              <a:t>I </a:t>
            </a:r>
            <a:r>
              <a:rPr lang="uk-UA" sz="6000" b="1"/>
              <a:t>ППП</a:t>
            </a:r>
            <a:r>
              <a:rPr lang="en-US" sz="6000" b="1"/>
              <a:t> I I Z </a:t>
            </a:r>
            <a:r>
              <a:rPr lang="ru-RU" sz="6000" b="1"/>
              <a:t>П</a:t>
            </a:r>
            <a:r>
              <a:rPr lang="en-US" sz="6000" b="1"/>
              <a:t> I </a:t>
            </a:r>
            <a:r>
              <a:rPr lang="ru-RU" sz="6000" b="1"/>
              <a:t>ППП </a:t>
            </a:r>
            <a:r>
              <a:rPr lang="en-US" sz="6000" b="1"/>
              <a:t>I</a:t>
            </a:r>
            <a:endParaRPr lang="ru-RU" sz="6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i1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63613"/>
            <a:ext cx="9144000" cy="7939088"/>
          </a:xfrm>
          <a:prstGeom prst="rect">
            <a:avLst/>
          </a:prstGeom>
          <a:noFill/>
        </p:spPr>
      </p:pic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138613" y="3181350"/>
          <a:ext cx="866775" cy="495300"/>
        </p:xfrm>
        <a:graphic>
          <a:graphicData uri="http://schemas.openxmlformats.org/presentationml/2006/ole">
            <p:oleObj spid="_x0000_s1026" name="Пакет" r:id="rId4" imgW="866880" imgH="495360" progId="Package">
              <p:embed/>
            </p:oleObj>
          </a:graphicData>
        </a:graphic>
      </p:graphicFrame>
      <p:pic>
        <p:nvPicPr>
          <p:cNvPr id="22535" name="Рисунок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-315913"/>
            <a:ext cx="5435600" cy="763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0"/>
            <a:ext cx="5422900" cy="763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i1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613"/>
            <a:ext cx="9144000" cy="7939088"/>
          </a:xfrm>
          <a:prstGeom prst="rect">
            <a:avLst/>
          </a:prstGeom>
          <a:noFill/>
        </p:spPr>
      </p:pic>
      <p:pic>
        <p:nvPicPr>
          <p:cNvPr id="7173" name="Picture 5" descr="dep_4484635-3d-gold-stav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115"/>
          <a:stretch>
            <a:fillRect/>
          </a:stretch>
        </p:blipFill>
        <p:spPr bwMode="auto">
          <a:xfrm>
            <a:off x="0" y="2819400"/>
            <a:ext cx="9144000" cy="4038600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14400" y="92075"/>
            <a:ext cx="49323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906463" algn="l"/>
                <a:tab pos="4635500" algn="l"/>
              </a:tabLst>
            </a:pPr>
            <a:r>
              <a:rPr lang="uk-UA" sz="2800" b="1">
                <a:latin typeface="Comic Sans MS" pitchFamily="66" charset="0"/>
              </a:rPr>
              <a:t>«Хто швидше?». </a:t>
            </a:r>
          </a:p>
          <a:p>
            <a:pPr algn="ctr">
              <a:tabLst>
                <a:tab pos="906463" algn="l"/>
                <a:tab pos="4635500" algn="l"/>
              </a:tabLst>
            </a:pPr>
            <a:endParaRPr lang="uk-UA" sz="2800" b="1">
              <a:latin typeface="Comic Sans MS" pitchFamily="66" charset="0"/>
            </a:endParaRPr>
          </a:p>
          <a:p>
            <a:pPr algn="ctr">
              <a:tabLst>
                <a:tab pos="906463" algn="l"/>
                <a:tab pos="4635500" algn="l"/>
              </a:tabLst>
            </a:pPr>
            <a:r>
              <a:rPr lang="uk-UA" sz="2800" b="1">
                <a:latin typeface="Comic Sans MS" pitchFamily="66" charset="0"/>
              </a:rPr>
              <a:t>“Придумай мелодію”</a:t>
            </a:r>
          </a:p>
          <a:p>
            <a:pPr algn="ctr">
              <a:tabLst>
                <a:tab pos="906463" algn="l"/>
                <a:tab pos="4635500" algn="l"/>
              </a:tabLst>
            </a:pPr>
            <a:endParaRPr lang="uk-UA" sz="2800" b="1">
              <a:latin typeface="Comic Sans MS" pitchFamily="66" charset="0"/>
            </a:endParaRPr>
          </a:p>
          <a:p>
            <a:pPr algn="ctr">
              <a:tabLst>
                <a:tab pos="906463" algn="l"/>
                <a:tab pos="4635500" algn="l"/>
              </a:tabLst>
            </a:pPr>
            <a:r>
              <a:rPr lang="uk-UA" sz="2800" b="1">
                <a:latin typeface="Comic Sans MS" pitchFamily="66" charset="0"/>
              </a:rPr>
              <a:t>“Незвичайні перетворення”</a:t>
            </a:r>
          </a:p>
          <a:p>
            <a:pPr algn="ctr">
              <a:tabLst>
                <a:tab pos="906463" algn="l"/>
                <a:tab pos="4635500" algn="l"/>
              </a:tabLst>
            </a:pPr>
            <a:endParaRPr lang="uk-UA" sz="28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3" name="Picture 13" descr="i1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613"/>
            <a:ext cx="9144000" cy="7939088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3850" y="404813"/>
            <a:ext cx="7931150" cy="64531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>
                <a:solidFill>
                  <a:srgbClr val="FF9900"/>
                </a:solidFill>
                <a:latin typeface="Comic Sans MS" pitchFamily="66" charset="0"/>
              </a:rPr>
              <a:t>МУЗИЧНІ ГОЛОВОЛОМКИ, КРОСВОРДИ, ЧАЙНВОРДИ</a:t>
            </a:r>
          </a:p>
          <a:p>
            <a:pPr>
              <a:lnSpc>
                <a:spcPct val="80000"/>
              </a:lnSpc>
            </a:pPr>
            <a:r>
              <a:rPr lang="uk-UA" sz="1800">
                <a:latin typeface="Comic Sans MS" pitchFamily="66" charset="0"/>
              </a:rPr>
              <a:t>«Зайве слово»</a:t>
            </a:r>
          </a:p>
          <a:p>
            <a:pPr>
              <a:lnSpc>
                <a:spcPct val="80000"/>
              </a:lnSpc>
            </a:pPr>
            <a:endParaRPr lang="ru-RU" sz="18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ru-RU" sz="1800"/>
              <a:t>   </a:t>
            </a:r>
            <a:r>
              <a:rPr lang="uk-UA" sz="1800"/>
              <a:t>           </a:t>
            </a:r>
            <a:r>
              <a:rPr lang="uk-UA" sz="1800">
                <a:latin typeface="Comic Sans MS" pitchFamily="66" charset="0"/>
              </a:rPr>
              <a:t>коб           за</a:t>
            </a:r>
          </a:p>
          <a:p>
            <a:pPr>
              <a:lnSpc>
                <a:spcPct val="80000"/>
              </a:lnSpc>
            </a:pPr>
            <a:r>
              <a:rPr lang="uk-UA" sz="1800">
                <a:latin typeface="Comic Sans MS" pitchFamily="66" charset="0"/>
              </a:rPr>
              <a:t>    </a:t>
            </a:r>
            <a:r>
              <a:rPr lang="ru-RU" sz="1800">
                <a:latin typeface="Comic Sans MS" pitchFamily="66" charset="0"/>
              </a:rPr>
              <a:t>    </a:t>
            </a:r>
            <a:r>
              <a:rPr lang="uk-UA" sz="1800">
                <a:latin typeface="Comic Sans MS" pitchFamily="66" charset="0"/>
              </a:rPr>
              <a:t>сопіл                ка</a:t>
            </a:r>
          </a:p>
          <a:p>
            <a:pPr>
              <a:lnSpc>
                <a:spcPct val="80000"/>
              </a:lnSpc>
            </a:pPr>
            <a:r>
              <a:rPr lang="uk-UA" sz="1800">
                <a:latin typeface="Comic Sans MS" pitchFamily="66" charset="0"/>
              </a:rPr>
              <a:t> </a:t>
            </a:r>
            <a:r>
              <a:rPr lang="ru-RU" sz="1800">
                <a:latin typeface="Comic Sans MS" pitchFamily="66" charset="0"/>
              </a:rPr>
              <a:t>  </a:t>
            </a:r>
            <a:r>
              <a:rPr lang="uk-UA" sz="1800">
                <a:latin typeface="Comic Sans MS" pitchFamily="66" charset="0"/>
              </a:rPr>
              <a:t> піа                           </a:t>
            </a:r>
            <a:r>
              <a:rPr lang="ru-RU" sz="1800">
                <a:latin typeface="Comic Sans MS" pitchFamily="66" charset="0"/>
              </a:rPr>
              <a:t> </a:t>
            </a:r>
            <a:r>
              <a:rPr lang="uk-UA" sz="1800">
                <a:latin typeface="Comic Sans MS" pitchFamily="66" charset="0"/>
              </a:rPr>
              <a:t>ніно</a:t>
            </a:r>
          </a:p>
          <a:p>
            <a:pPr>
              <a:lnSpc>
                <a:spcPct val="80000"/>
              </a:lnSpc>
            </a:pPr>
            <a:r>
              <a:rPr lang="uk-UA" sz="1800">
                <a:latin typeface="Comic Sans MS" pitchFamily="66" charset="0"/>
              </a:rPr>
              <a:t>скрип                               </a:t>
            </a:r>
            <a:r>
              <a:rPr lang="ru-RU" sz="1800">
                <a:latin typeface="Comic Sans MS" pitchFamily="66" charset="0"/>
              </a:rPr>
              <a:t>  </a:t>
            </a:r>
            <a:r>
              <a:rPr lang="uk-UA" sz="1800">
                <a:latin typeface="Comic Sans MS" pitchFamily="66" charset="0"/>
              </a:rPr>
              <a:t>ка</a:t>
            </a:r>
          </a:p>
          <a:p>
            <a:pPr>
              <a:lnSpc>
                <a:spcPct val="80000"/>
              </a:lnSpc>
            </a:pPr>
            <a:r>
              <a:rPr lang="uk-UA" sz="1800">
                <a:latin typeface="Comic Sans MS" pitchFamily="66" charset="0"/>
              </a:rPr>
              <a:t>трем                                       біта</a:t>
            </a:r>
          </a:p>
          <a:p>
            <a:pPr>
              <a:lnSpc>
                <a:spcPct val="80000"/>
              </a:lnSpc>
            </a:pPr>
            <a:r>
              <a:rPr lang="uk-UA" sz="1800">
                <a:latin typeface="Comic Sans MS" pitchFamily="66" charset="0"/>
              </a:rPr>
              <a:t>                      муз           ика</a:t>
            </a:r>
          </a:p>
          <a:p>
            <a:pPr>
              <a:lnSpc>
                <a:spcPct val="80000"/>
              </a:lnSpc>
            </a:pPr>
            <a:r>
              <a:rPr lang="uk-UA" sz="1800">
                <a:latin typeface="Comic Sans MS" pitchFamily="66" charset="0"/>
              </a:rPr>
              <a:t>             сопіл                     ка</a:t>
            </a:r>
          </a:p>
          <a:p>
            <a:pPr>
              <a:lnSpc>
                <a:spcPct val="80000"/>
              </a:lnSpc>
            </a:pPr>
            <a:r>
              <a:rPr lang="uk-UA" sz="1800">
                <a:latin typeface="Comic Sans MS" pitchFamily="66" charset="0"/>
              </a:rPr>
              <a:t>               ст                             іл</a:t>
            </a:r>
          </a:p>
          <a:p>
            <a:pPr>
              <a:lnSpc>
                <a:spcPct val="80000"/>
              </a:lnSpc>
            </a:pPr>
            <a:r>
              <a:rPr lang="uk-UA" sz="1800">
                <a:latin typeface="Comic Sans MS" pitchFamily="66" charset="0"/>
              </a:rPr>
              <a:t>        весня                                   нка</a:t>
            </a:r>
          </a:p>
          <a:p>
            <a:pPr>
              <a:lnSpc>
                <a:spcPct val="80000"/>
              </a:lnSpc>
            </a:pPr>
            <a:r>
              <a:rPr lang="uk-UA" sz="1800">
                <a:latin typeface="Comic Sans MS" pitchFamily="66" charset="0"/>
              </a:rPr>
              <a:t>            зв                                         ук</a:t>
            </a:r>
          </a:p>
          <a:p>
            <a:pPr>
              <a:lnSpc>
                <a:spcPct val="80000"/>
              </a:lnSpc>
            </a:pPr>
            <a:r>
              <a:rPr lang="uk-UA" sz="1800">
                <a:latin typeface="Comic Sans MS" pitchFamily="66" charset="0"/>
              </a:rPr>
              <a:t>     піс                                                  ня</a:t>
            </a:r>
          </a:p>
          <a:p>
            <a:pPr>
              <a:lnSpc>
                <a:spcPct val="80000"/>
              </a:lnSpc>
            </a:pPr>
            <a:r>
              <a:rPr lang="uk-UA" sz="1800">
                <a:latin typeface="Comic Sans MS" pitchFamily="66" charset="0"/>
              </a:rPr>
              <a:t>                            ал                       ьт</a:t>
            </a:r>
          </a:p>
          <a:p>
            <a:pPr>
              <a:lnSpc>
                <a:spcPct val="80000"/>
              </a:lnSpc>
            </a:pPr>
            <a:r>
              <a:rPr lang="uk-UA" sz="1800">
                <a:latin typeface="Comic Sans MS" pitchFamily="66" charset="0"/>
              </a:rPr>
              <a:t>                        скри                         пка</a:t>
            </a:r>
          </a:p>
          <a:p>
            <a:pPr>
              <a:lnSpc>
                <a:spcPct val="80000"/>
              </a:lnSpc>
            </a:pPr>
            <a:r>
              <a:rPr lang="uk-UA" sz="1800">
                <a:latin typeface="Comic Sans MS" pitchFamily="66" charset="0"/>
              </a:rPr>
              <a:t>               віолон                                 чель</a:t>
            </a:r>
          </a:p>
          <a:p>
            <a:pPr>
              <a:lnSpc>
                <a:spcPct val="80000"/>
              </a:lnSpc>
            </a:pPr>
            <a:r>
              <a:rPr lang="uk-UA" sz="1800">
                <a:latin typeface="Comic Sans MS" pitchFamily="66" charset="0"/>
              </a:rPr>
              <a:t>            акорде                                      он</a:t>
            </a:r>
          </a:p>
          <a:p>
            <a:pPr>
              <a:lnSpc>
                <a:spcPct val="80000"/>
              </a:lnSpc>
            </a:pPr>
            <a:r>
              <a:rPr lang="uk-UA" sz="1800">
                <a:latin typeface="Comic Sans MS" pitchFamily="66" charset="0"/>
              </a:rPr>
              <a:t>         контра                                              бас</a:t>
            </a:r>
            <a:endParaRPr lang="ru-RU" sz="1800">
              <a:latin typeface="Comic Sans MS" pitchFamily="66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971550" y="1916113"/>
            <a:ext cx="7207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692275" y="1916113"/>
            <a:ext cx="1008063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1619250" y="3213100"/>
            <a:ext cx="719138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2339975" y="3213100"/>
            <a:ext cx="1081088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2124075" y="5013325"/>
            <a:ext cx="7207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2843213" y="5013325"/>
            <a:ext cx="1223962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47" name="Picture 383" descr="i1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613"/>
            <a:ext cx="9144000" cy="7939088"/>
          </a:xfrm>
          <a:prstGeom prst="rect">
            <a:avLst/>
          </a:prstGeom>
          <a:noFill/>
        </p:spPr>
      </p:pic>
      <p:sp>
        <p:nvSpPr>
          <p:cNvPr id="11445" name="Rectangle 181"/>
          <p:cNvSpPr>
            <a:spLocks noChangeArrowheads="1"/>
          </p:cNvSpPr>
          <p:nvPr/>
        </p:nvSpPr>
        <p:spPr bwMode="auto">
          <a:xfrm>
            <a:off x="3267075" y="1373188"/>
            <a:ext cx="34972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2800" b="1">
                <a:latin typeface="Comic Sans MS" pitchFamily="66" charset="0"/>
                <a:cs typeface="Times New Roman" pitchFamily="18" charset="0"/>
              </a:rPr>
              <a:t>«Співацькі голоси»</a:t>
            </a:r>
            <a:endParaRPr lang="ru-RU" sz="2800">
              <a:latin typeface="Comic Sans MS" pitchFamily="66" charset="0"/>
            </a:endParaRPr>
          </a:p>
          <a:p>
            <a:pPr eaLnBrk="0" hangingPunct="0"/>
            <a:endParaRPr lang="ru-RU" sz="2800">
              <a:latin typeface="Comic Sans MS" pitchFamily="66" charset="0"/>
            </a:endParaRPr>
          </a:p>
        </p:txBody>
      </p:sp>
      <p:graphicFrame>
        <p:nvGraphicFramePr>
          <p:cNvPr id="11646" name="Group 382"/>
          <p:cNvGraphicFramePr>
            <a:graphicFrameLocks noGrp="1"/>
          </p:cNvGraphicFramePr>
          <p:nvPr/>
        </p:nvGraphicFramePr>
        <p:xfrm>
          <a:off x="1116013" y="2120900"/>
          <a:ext cx="6696075" cy="2072640"/>
        </p:xfrm>
        <a:graphic>
          <a:graphicData uri="http://schemas.openxmlformats.org/drawingml/2006/table">
            <a:tbl>
              <a:tblPr/>
              <a:tblGrid>
                <a:gridCol w="957262"/>
                <a:gridCol w="955675"/>
                <a:gridCol w="957263"/>
                <a:gridCol w="955675"/>
                <a:gridCol w="957262"/>
                <a:gridCol w="955675"/>
                <a:gridCol w="957263"/>
              </a:tblGrid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20" name="Rectangle 356"/>
          <p:cNvSpPr>
            <a:spLocks noChangeArrowheads="1"/>
          </p:cNvSpPr>
          <p:nvPr/>
        </p:nvSpPr>
        <p:spPr bwMode="auto">
          <a:xfrm>
            <a:off x="3348038" y="4305300"/>
            <a:ext cx="5892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AutoNum type="arabicPeriod"/>
            </a:pPr>
            <a:r>
              <a:rPr lang="uk-UA" sz="2800">
                <a:latin typeface="Comic Sans MS" pitchFamily="66" charset="0"/>
                <a:cs typeface="Times New Roman" pitchFamily="18" charset="0"/>
              </a:rPr>
              <a:t>Низький чоловічий голос. (Бас)</a:t>
            </a:r>
            <a:endParaRPr lang="ru-RU" sz="2800"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buFontTx/>
              <a:buAutoNum type="arabicPeriod"/>
            </a:pPr>
            <a:r>
              <a:rPr lang="uk-UA" sz="2800">
                <a:latin typeface="Comic Sans MS" pitchFamily="66" charset="0"/>
                <a:cs typeface="Times New Roman" pitchFamily="18" charset="0"/>
              </a:rPr>
              <a:t>Високий чоловічий голос. (Тенор)</a:t>
            </a:r>
            <a:endParaRPr lang="ru-RU" sz="2800"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buFontTx/>
              <a:buAutoNum type="arabicPeriod"/>
            </a:pPr>
            <a:r>
              <a:rPr lang="uk-UA" sz="2800">
                <a:latin typeface="Comic Sans MS" pitchFamily="66" charset="0"/>
                <a:cs typeface="Times New Roman" pitchFamily="18" charset="0"/>
              </a:rPr>
              <a:t>Високий жіночий голос. (Сопрано)</a:t>
            </a:r>
            <a:endParaRPr lang="ru-RU" sz="2800"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buFontTx/>
              <a:buAutoNum type="arabicPeriod"/>
            </a:pPr>
            <a:r>
              <a:rPr lang="uk-UA" sz="2800">
                <a:latin typeface="Comic Sans MS" pitchFamily="66" charset="0"/>
                <a:cs typeface="Times New Roman" pitchFamily="18" charset="0"/>
              </a:rPr>
              <a:t>Низький жіночий голос. (Альт)</a:t>
            </a:r>
            <a:endParaRPr lang="ru-RU" sz="2800">
              <a:latin typeface="Comic Sans MS" pitchFamily="66" charset="0"/>
            </a:endParaRPr>
          </a:p>
          <a:p>
            <a:pPr eaLnBrk="0" hangingPunct="0"/>
            <a:endParaRPr lang="ru-RU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i1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613"/>
            <a:ext cx="9144000" cy="7939088"/>
          </a:xfrm>
          <a:prstGeom prst="rect">
            <a:avLst/>
          </a:prstGeom>
          <a:noFill/>
        </p:spPr>
      </p:pic>
      <p:pic>
        <p:nvPicPr>
          <p:cNvPr id="12292" name="Picture 4" descr="Лебедине озер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3"/>
          <a:stretch>
            <a:fillRect/>
          </a:stretch>
        </p:blipFill>
        <p:spPr bwMode="auto">
          <a:xfrm>
            <a:off x="395288" y="0"/>
            <a:ext cx="8748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58dce_6f8caf11_X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427984" y="504056"/>
            <a:ext cx="4716016" cy="63813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8715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latin typeface="Century Gothic" pitchFamily="34" charset="0"/>
              </a:rPr>
              <a:t>Технології на основі ефективності управління та організації навчального процесу</a:t>
            </a:r>
            <a:endParaRPr lang="ru-RU" sz="28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25689"/>
            <a:ext cx="71437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/>
            <a:r>
              <a:rPr lang="uk-UA" sz="2400" dirty="0" smtClean="0">
                <a:latin typeface="Century Gothic" pitchFamily="34" charset="0"/>
              </a:rPr>
              <a:t>1.1. Технологія С. </a:t>
            </a:r>
            <a:r>
              <a:rPr lang="uk-UA" sz="2400" dirty="0" err="1" smtClean="0">
                <a:latin typeface="Century Gothic" pitchFamily="34" charset="0"/>
              </a:rPr>
              <a:t>Лисенкової</a:t>
            </a:r>
            <a:r>
              <a:rPr lang="uk-UA" sz="2400" dirty="0" smtClean="0">
                <a:latin typeface="Century Gothic" pitchFamily="34" charset="0"/>
              </a:rPr>
              <a:t>: </a:t>
            </a:r>
            <a:r>
              <a:rPr lang="uk-UA" sz="2400" dirty="0" err="1" smtClean="0">
                <a:latin typeface="Century Gothic" pitchFamily="34" charset="0"/>
              </a:rPr>
              <a:t>перспективно-випреджальне</a:t>
            </a:r>
            <a:r>
              <a:rPr lang="uk-UA" sz="2400" dirty="0" smtClean="0">
                <a:latin typeface="Century Gothic" pitchFamily="34" charset="0"/>
              </a:rPr>
              <a:t> навчання з використанням опорних схем під час коментованого </a:t>
            </a:r>
            <a:r>
              <a:rPr lang="uk-UA" sz="2400" dirty="0" err="1" smtClean="0">
                <a:latin typeface="Century Gothic" pitchFamily="34" charset="0"/>
              </a:rPr>
              <a:t>управліня</a:t>
            </a:r>
            <a:r>
              <a:rPr lang="uk-UA" sz="2400" dirty="0" smtClean="0">
                <a:latin typeface="Century Gothic" pitchFamily="34" charset="0"/>
              </a:rPr>
              <a:t>.</a:t>
            </a:r>
          </a:p>
          <a:p>
            <a:r>
              <a:rPr lang="uk-UA" sz="2400" dirty="0" smtClean="0">
                <a:latin typeface="Century Gothic" pitchFamily="34" charset="0"/>
              </a:rPr>
              <a:t>1.2. технологія </a:t>
            </a:r>
            <a:r>
              <a:rPr lang="uk-UA" sz="2400" dirty="0" err="1" smtClean="0">
                <a:latin typeface="Century Gothic" pitchFamily="34" charset="0"/>
              </a:rPr>
              <a:t>рівневої</a:t>
            </a:r>
            <a:r>
              <a:rPr lang="uk-UA" sz="2400" dirty="0" smtClean="0">
                <a:latin typeface="Century Gothic" pitchFamily="34" charset="0"/>
              </a:rPr>
              <a:t> диференціації</a:t>
            </a:r>
          </a:p>
          <a:p>
            <a:pPr algn="r"/>
            <a:r>
              <a:rPr lang="uk-UA" sz="2400" dirty="0" smtClean="0">
                <a:latin typeface="Century Gothic" pitchFamily="34" charset="0"/>
              </a:rPr>
              <a:t>(С. </a:t>
            </a:r>
            <a:r>
              <a:rPr lang="uk-UA" sz="2400" dirty="0" err="1" smtClean="0">
                <a:latin typeface="Century Gothic" pitchFamily="34" charset="0"/>
              </a:rPr>
              <a:t>Логачевська</a:t>
            </a:r>
            <a:r>
              <a:rPr lang="uk-UA" sz="2400" dirty="0" smtClean="0">
                <a:latin typeface="Century Gothic" pitchFamily="34" charset="0"/>
              </a:rPr>
              <a:t>, М. </a:t>
            </a:r>
            <a:r>
              <a:rPr lang="uk-UA" sz="2400" dirty="0" err="1" smtClean="0">
                <a:latin typeface="Century Gothic" pitchFamily="34" charset="0"/>
              </a:rPr>
              <a:t>Гузик</a:t>
            </a:r>
            <a:r>
              <a:rPr lang="uk-UA" sz="2400" dirty="0" smtClean="0">
                <a:latin typeface="Century Gothic" pitchFamily="34" charset="0"/>
              </a:rPr>
              <a:t>).</a:t>
            </a:r>
          </a:p>
          <a:p>
            <a:r>
              <a:rPr lang="uk-UA" sz="2400" dirty="0" smtClean="0">
                <a:latin typeface="Century Gothic" pitchFamily="34" charset="0"/>
              </a:rPr>
              <a:t>1.3. Технологія індивідуалізації навчання</a:t>
            </a:r>
          </a:p>
          <a:p>
            <a:pPr algn="r"/>
            <a:r>
              <a:rPr lang="uk-UA" sz="2400" dirty="0" smtClean="0">
                <a:latin typeface="Century Gothic" pitchFamily="34" charset="0"/>
              </a:rPr>
              <a:t>(А. </a:t>
            </a:r>
            <a:r>
              <a:rPr lang="uk-UA" sz="2400" dirty="0" err="1" smtClean="0">
                <a:latin typeface="Century Gothic" pitchFamily="34" charset="0"/>
              </a:rPr>
              <a:t>Границька</a:t>
            </a:r>
            <a:r>
              <a:rPr lang="uk-UA" sz="2400" dirty="0" smtClean="0">
                <a:latin typeface="Century Gothic" pitchFamily="34" charset="0"/>
              </a:rPr>
              <a:t>).</a:t>
            </a:r>
          </a:p>
          <a:p>
            <a:r>
              <a:rPr lang="uk-UA" sz="2400" dirty="0" smtClean="0">
                <a:latin typeface="Century Gothic" pitchFamily="34" charset="0"/>
              </a:rPr>
              <a:t>1.4. Технологія програмованого навчання</a:t>
            </a:r>
          </a:p>
          <a:p>
            <a:pPr algn="r"/>
            <a:r>
              <a:rPr lang="uk-UA" sz="2400" dirty="0" smtClean="0">
                <a:latin typeface="Century Gothic" pitchFamily="34" charset="0"/>
              </a:rPr>
              <a:t>(В. </a:t>
            </a:r>
            <a:r>
              <a:rPr lang="uk-UA" sz="2400" dirty="0" err="1" smtClean="0">
                <a:latin typeface="Century Gothic" pitchFamily="34" charset="0"/>
              </a:rPr>
              <a:t>Беспалько</a:t>
            </a:r>
            <a:r>
              <a:rPr lang="uk-UA" sz="2400" dirty="0" smtClean="0">
                <a:latin typeface="Century Gothic" pitchFamily="34" charset="0"/>
              </a:rPr>
              <a:t>).</a:t>
            </a:r>
          </a:p>
          <a:p>
            <a:pPr marL="623888" indent="-623888"/>
            <a:r>
              <a:rPr lang="uk-UA" sz="2400" dirty="0" smtClean="0">
                <a:latin typeface="Century Gothic" pitchFamily="34" charset="0"/>
              </a:rPr>
              <a:t>1.5. Інтерактивні технології в навчанні гуманітарних дисциплін (Є. </a:t>
            </a:r>
            <a:r>
              <a:rPr lang="uk-UA" sz="2400" dirty="0" err="1" smtClean="0">
                <a:latin typeface="Century Gothic" pitchFamily="34" charset="0"/>
              </a:rPr>
              <a:t>Помєтун</a:t>
            </a:r>
            <a:r>
              <a:rPr lang="uk-UA" sz="2400" dirty="0" smtClean="0">
                <a:latin typeface="Century Gothic" pitchFamily="34" charset="0"/>
              </a:rPr>
              <a:t>).</a:t>
            </a:r>
          </a:p>
          <a:p>
            <a:r>
              <a:rPr lang="uk-UA" sz="2400" dirty="0" smtClean="0">
                <a:latin typeface="Century Gothic" pitchFamily="34" charset="0"/>
              </a:rPr>
              <a:t>1.6. Колективний спосіб навчання (А </a:t>
            </a:r>
            <a:r>
              <a:rPr lang="uk-UA" sz="2400" dirty="0" err="1" smtClean="0">
                <a:latin typeface="Century Gothic" pitchFamily="34" charset="0"/>
              </a:rPr>
              <a:t>Ривін</a:t>
            </a:r>
            <a:r>
              <a:rPr lang="uk-UA" sz="2400" dirty="0" smtClean="0">
                <a:latin typeface="Century Gothic" pitchFamily="34" charset="0"/>
              </a:rPr>
              <a:t>).</a:t>
            </a:r>
          </a:p>
          <a:p>
            <a:r>
              <a:rPr lang="uk-UA" sz="2400" dirty="0" smtClean="0">
                <a:latin typeface="Century Gothic" pitchFamily="34" charset="0"/>
              </a:rPr>
              <a:t>1.7. Мультимедійні технології.</a:t>
            </a:r>
            <a:endParaRPr lang="ru-RU" sz="2400" dirty="0">
              <a:latin typeface="Century Gothic" pitchFamily="34" charset="0"/>
            </a:endParaRPr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8460432" y="6237312"/>
            <a:ext cx="432048" cy="432048"/>
          </a:xfrm>
          <a:prstGeom prst="ellipse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81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i1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613"/>
            <a:ext cx="9144000" cy="7939088"/>
          </a:xfrm>
          <a:prstGeom prst="rect">
            <a:avLst/>
          </a:prstGeom>
          <a:noFill/>
        </p:spPr>
      </p:pic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 rot="225561">
            <a:off x="0" y="1341438"/>
            <a:ext cx="8243888" cy="55165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74439" scaled="1"/>
                </a:gradFill>
                <a:latin typeface="Impact"/>
              </a:rPr>
              <a:t>Дякую за увагу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58dce_6f8caf11_X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427984" y="504056"/>
            <a:ext cx="4716016" cy="63813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715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latin typeface="Century Gothic" pitchFamily="34" charset="0"/>
              </a:rPr>
              <a:t>Технології на основі дидактичного удосконалення і реконструювання матеріалу</a:t>
            </a:r>
            <a:endParaRPr lang="ru-RU" sz="28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57364"/>
            <a:ext cx="65008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entury Gothic" pitchFamily="34" charset="0"/>
              </a:rPr>
              <a:t>1.1. Укрупнення дидактичних одиниць</a:t>
            </a:r>
          </a:p>
          <a:p>
            <a:pPr algn="r"/>
            <a:r>
              <a:rPr lang="uk-UA" sz="2400" dirty="0" smtClean="0">
                <a:latin typeface="Century Gothic" pitchFamily="34" charset="0"/>
              </a:rPr>
              <a:t>(П. </a:t>
            </a:r>
            <a:r>
              <a:rPr lang="uk-UA" sz="2400" dirty="0" err="1" smtClean="0">
                <a:latin typeface="Century Gothic" pitchFamily="34" charset="0"/>
              </a:rPr>
              <a:t>Єрунієв</a:t>
            </a:r>
            <a:r>
              <a:rPr lang="uk-UA" sz="2400" dirty="0" smtClean="0">
                <a:latin typeface="Century Gothic" pitchFamily="34" charset="0"/>
              </a:rPr>
              <a:t>).</a:t>
            </a:r>
          </a:p>
          <a:p>
            <a:pPr marL="534988" indent="-534988"/>
            <a:r>
              <a:rPr lang="uk-UA" sz="2400" dirty="0" smtClean="0">
                <a:latin typeface="Century Gothic" pitchFamily="34" charset="0"/>
              </a:rPr>
              <a:t>1.2. Реалізація теорії поетапного формування розумових дій</a:t>
            </a:r>
          </a:p>
          <a:p>
            <a:pPr algn="r"/>
            <a:r>
              <a:rPr lang="uk-UA" sz="2400" dirty="0" smtClean="0">
                <a:latin typeface="Century Gothic" pitchFamily="34" charset="0"/>
              </a:rPr>
              <a:t>(М. Воловик).</a:t>
            </a:r>
          </a:p>
          <a:p>
            <a:pPr marL="534988" indent="-534988"/>
            <a:r>
              <a:rPr lang="uk-UA" sz="2400" dirty="0" smtClean="0">
                <a:latin typeface="Century Gothic" pitchFamily="34" charset="0"/>
              </a:rPr>
              <a:t>1.3. </a:t>
            </a:r>
            <a:r>
              <a:rPr lang="uk-UA" sz="2400" dirty="0" err="1" smtClean="0">
                <a:latin typeface="Century Gothic" pitchFamily="34" charset="0"/>
              </a:rPr>
              <a:t>“Перші</a:t>
            </a:r>
            <a:r>
              <a:rPr lang="uk-UA" sz="2400" dirty="0" smtClean="0">
                <a:latin typeface="Century Gothic" pitchFamily="34" charset="0"/>
              </a:rPr>
              <a:t> </a:t>
            </a:r>
            <a:r>
              <a:rPr lang="uk-UA" sz="2400" dirty="0" err="1" smtClean="0">
                <a:latin typeface="Century Gothic" pitchFamily="34" charset="0"/>
              </a:rPr>
              <a:t>кроки”</a:t>
            </a:r>
            <a:r>
              <a:rPr lang="uk-UA" sz="2400" dirty="0" smtClean="0">
                <a:latin typeface="Century Gothic" pitchFamily="34" charset="0"/>
              </a:rPr>
              <a:t>, </a:t>
            </a:r>
            <a:r>
              <a:rPr lang="uk-UA" sz="2400" dirty="0" err="1" smtClean="0">
                <a:latin typeface="Century Gothic" pitchFamily="34" charset="0"/>
              </a:rPr>
              <a:t>“Крок</a:t>
            </a:r>
            <a:r>
              <a:rPr lang="uk-UA" sz="2400" dirty="0" smtClean="0">
                <a:latin typeface="Century Gothic" pitchFamily="34" charset="0"/>
              </a:rPr>
              <a:t> за </a:t>
            </a:r>
            <a:r>
              <a:rPr lang="uk-UA" sz="2400" dirty="0" err="1" smtClean="0">
                <a:latin typeface="Century Gothic" pitchFamily="34" charset="0"/>
              </a:rPr>
              <a:t>кроком”-</a:t>
            </a:r>
            <a:r>
              <a:rPr lang="uk-UA" sz="2400" dirty="0" smtClean="0">
                <a:latin typeface="Century Gothic" pitchFamily="34" charset="0"/>
              </a:rPr>
              <a:t> міжнародна програма.</a:t>
            </a:r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8460432" y="6237312"/>
            <a:ext cx="432048" cy="432048"/>
          </a:xfrm>
          <a:prstGeom prst="ellipse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81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58dce_6f8caf11_X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427984" y="332656"/>
            <a:ext cx="4716016" cy="65527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53669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latin typeface="Century Gothic" pitchFamily="34" charset="0"/>
              </a:rPr>
              <a:t>Окремі предметні педагогічні технології</a:t>
            </a:r>
            <a:endParaRPr lang="ru-RU" sz="28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643612"/>
            <a:ext cx="72152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/>
            <a:r>
              <a:rPr lang="uk-UA" sz="2400" dirty="0" smtClean="0">
                <a:latin typeface="Century Gothic" pitchFamily="34" charset="0"/>
              </a:rPr>
              <a:t>1.1. Технологія раннього й інтенсивного навчання грамоти </a:t>
            </a:r>
          </a:p>
          <a:p>
            <a:pPr algn="r"/>
            <a:r>
              <a:rPr lang="uk-UA" sz="2400" dirty="0" smtClean="0">
                <a:latin typeface="Century Gothic" pitchFamily="34" charset="0"/>
              </a:rPr>
              <a:t>(М. Зайцев)</a:t>
            </a:r>
          </a:p>
          <a:p>
            <a:r>
              <a:rPr lang="uk-UA" sz="2400" dirty="0" smtClean="0">
                <a:latin typeface="Century Gothic" pitchFamily="34" charset="0"/>
              </a:rPr>
              <a:t>1.2. </a:t>
            </a:r>
            <a:r>
              <a:rPr lang="uk-UA" sz="2400" u="sng" dirty="0" smtClean="0">
                <a:latin typeface="Century Gothic" pitchFamily="34" charset="0"/>
              </a:rPr>
              <a:t>Навчання математики:</a:t>
            </a:r>
          </a:p>
          <a:p>
            <a:pPr marL="631825" indent="14288">
              <a:buAutoNum type="arabicParenR"/>
            </a:pPr>
            <a:r>
              <a:rPr lang="uk-UA" sz="2400" dirty="0" smtClean="0">
                <a:latin typeface="Century Gothic" pitchFamily="34" charset="0"/>
              </a:rPr>
              <a:t>Технологія </a:t>
            </a:r>
            <a:r>
              <a:rPr lang="uk-UA" sz="2400" dirty="0" err="1" smtClean="0">
                <a:latin typeface="Century Gothic" pitchFamily="34" charset="0"/>
              </a:rPr>
              <a:t>рівневої</a:t>
            </a:r>
            <a:r>
              <a:rPr lang="uk-UA" sz="2400" dirty="0" smtClean="0">
                <a:latin typeface="Century Gothic" pitchFamily="34" charset="0"/>
              </a:rPr>
              <a:t> диференціації</a:t>
            </a:r>
          </a:p>
          <a:p>
            <a:pPr marL="342900" indent="-342900" algn="r"/>
            <a:r>
              <a:rPr lang="uk-UA" sz="2400" dirty="0" smtClean="0">
                <a:latin typeface="Century Gothic" pitchFamily="34" charset="0"/>
              </a:rPr>
              <a:t>(А. </a:t>
            </a:r>
            <a:r>
              <a:rPr lang="uk-UA" sz="2400" dirty="0" err="1" smtClean="0">
                <a:latin typeface="Century Gothic" pitchFamily="34" charset="0"/>
              </a:rPr>
              <a:t>Капіносов</a:t>
            </a:r>
            <a:r>
              <a:rPr lang="uk-UA" sz="2400" dirty="0" smtClean="0">
                <a:latin typeface="Century Gothic" pitchFamily="34" charset="0"/>
              </a:rPr>
              <a:t>)</a:t>
            </a:r>
          </a:p>
          <a:p>
            <a:pPr marL="623888" indent="-88900"/>
            <a:r>
              <a:rPr lang="uk-UA" sz="2400" u="sng" dirty="0" smtClean="0">
                <a:latin typeface="Century Gothic" pitchFamily="34" charset="0"/>
              </a:rPr>
              <a:t>Навчання фізики:</a:t>
            </a:r>
          </a:p>
          <a:p>
            <a:pPr marL="803275" indent="-246063">
              <a:buAutoNum type="arabicParenR"/>
            </a:pPr>
            <a:r>
              <a:rPr lang="uk-UA" sz="2400" dirty="0" smtClean="0">
                <a:latin typeface="Century Gothic" pitchFamily="34" charset="0"/>
              </a:rPr>
              <a:t>Технологія використання опорних конспектів</a:t>
            </a:r>
          </a:p>
          <a:p>
            <a:pPr marL="342900" indent="-342900" algn="r"/>
            <a:r>
              <a:rPr lang="uk-UA" sz="2400" dirty="0" smtClean="0">
                <a:latin typeface="Century Gothic" pitchFamily="34" charset="0"/>
              </a:rPr>
              <a:t>(В. </a:t>
            </a:r>
            <a:r>
              <a:rPr lang="uk-UA" sz="2400" dirty="0" err="1" smtClean="0">
                <a:latin typeface="Century Gothic" pitchFamily="34" charset="0"/>
              </a:rPr>
              <a:t>Шаталов</a:t>
            </a:r>
            <a:r>
              <a:rPr lang="uk-UA" sz="2400" dirty="0" smtClean="0">
                <a:latin typeface="Century Gothic" pitchFamily="34" charset="0"/>
              </a:rPr>
              <a:t>)</a:t>
            </a:r>
            <a:endParaRPr lang="ru-RU" sz="2400" dirty="0">
              <a:latin typeface="Century Gothic" pitchFamily="34" charset="0"/>
            </a:endParaRPr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8460432" y="6237312"/>
            <a:ext cx="432048" cy="432048"/>
          </a:xfrm>
          <a:prstGeom prst="ellipse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81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58dce_6f8caf11_X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427984" y="260648"/>
            <a:ext cx="4716016" cy="66247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476672"/>
            <a:ext cx="4790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latin typeface="Century Gothic" pitchFamily="34" charset="0"/>
              </a:rPr>
              <a:t>Технології</a:t>
            </a:r>
          </a:p>
          <a:p>
            <a:pPr lvl="0" algn="ctr"/>
            <a:r>
              <a:rPr lang="uk-UA" sz="2800" b="1" dirty="0" smtClean="0">
                <a:latin typeface="Century Gothic" pitchFamily="34" charset="0"/>
              </a:rPr>
              <a:t> розвивального навчання</a:t>
            </a:r>
            <a:endParaRPr lang="ru-RU" sz="28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000240"/>
            <a:ext cx="628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latin typeface="Century Gothic" pitchFamily="34" charset="0"/>
              </a:rPr>
              <a:t>1.1. Технологія розвивального навчання</a:t>
            </a:r>
          </a:p>
          <a:p>
            <a:pPr algn="r">
              <a:lnSpc>
                <a:spcPct val="150000"/>
              </a:lnSpc>
            </a:pPr>
            <a:r>
              <a:rPr lang="uk-UA" sz="2400" dirty="0" smtClean="0">
                <a:latin typeface="Century Gothic" pitchFamily="34" charset="0"/>
              </a:rPr>
              <a:t>(Л. </a:t>
            </a:r>
            <a:r>
              <a:rPr lang="uk-UA" sz="2400" dirty="0" err="1" smtClean="0">
                <a:latin typeface="Century Gothic" pitchFamily="34" charset="0"/>
              </a:rPr>
              <a:t>Зайкова</a:t>
            </a:r>
            <a:r>
              <a:rPr lang="uk-UA" sz="2400" dirty="0" smtClean="0">
                <a:latin typeface="Century Gothic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Century Gothic" pitchFamily="34" charset="0"/>
              </a:rPr>
              <a:t>1.2. Технологія розвивального навчання</a:t>
            </a:r>
          </a:p>
          <a:p>
            <a:pPr algn="r">
              <a:lnSpc>
                <a:spcPct val="150000"/>
              </a:lnSpc>
            </a:pPr>
            <a:r>
              <a:rPr lang="uk-UA" sz="2400" dirty="0" smtClean="0">
                <a:latin typeface="Century Gothic" pitchFamily="34" charset="0"/>
              </a:rPr>
              <a:t>(Д. Ельконіна – В. Давидова)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Century Gothic" pitchFamily="34" charset="0"/>
              </a:rPr>
              <a:t>1.3. Модульно-розвивальне навчання.</a:t>
            </a:r>
            <a:endParaRPr lang="ru-RU" sz="2400" dirty="0">
              <a:latin typeface="Century Gothic" pitchFamily="34" charset="0"/>
            </a:endParaRPr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8460432" y="6237312"/>
            <a:ext cx="432048" cy="432048"/>
          </a:xfrm>
          <a:prstGeom prst="ellipse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81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000000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2104</Words>
  <Application>Microsoft Office PowerPoint</Application>
  <PresentationFormat>Экран (4:3)</PresentationFormat>
  <Paragraphs>353</Paragraphs>
  <Slides>60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5" baseType="lpstr">
      <vt:lpstr>Тема Office</vt:lpstr>
      <vt:lpstr>Ppt0000000</vt:lpstr>
      <vt:lpstr>1_Тема Office</vt:lpstr>
      <vt:lpstr>Равновесие</vt:lpstr>
      <vt:lpstr>Пакет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Розвиток творчих здібностей учнів за допомогою рольових ігор на уроках англійської мови</vt:lpstr>
      <vt:lpstr>Функції рольової гри </vt:lpstr>
      <vt:lpstr>Класифікація рольових ігор Мільруда Р.П.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Якщо ми хочемо, щоб дитина щось засвоїла, то потрібно це втілити в діяльність самої дитини Венгер  </vt:lpstr>
      <vt:lpstr>КЛАСИФІКАЦІЯ  ІГОР</vt:lpstr>
      <vt:lpstr>На  уроках  читання  для  розвитку  мовлення,  мислення,  уяви</vt:lpstr>
      <vt:lpstr>На  уроках  математики  на  розвиток  уваги, спостережливості,  логічного мислення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стіна</vt:lpstr>
      <vt:lpstr>Слайд 40</vt:lpstr>
      <vt:lpstr>Розвиток творчих здібностей учнів на уроках фізики</vt:lpstr>
      <vt:lpstr>Науковці-дослідники по формуванню творчої діяльності учнів</vt:lpstr>
      <vt:lpstr>Механізми творчої діяльності</vt:lpstr>
      <vt:lpstr>Характеристика механізмів творчої діяльності</vt:lpstr>
      <vt:lpstr>Фізика повинна вивчатися як експериментальна наука</vt:lpstr>
      <vt:lpstr>Фізика повинна вивчатися як експериментальна задача</vt:lpstr>
      <vt:lpstr>Фізика як наука домашнього експерименту</vt:lpstr>
      <vt:lpstr>Становлення-зміна-рух-розвиток-творчість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M@SK</dc:creator>
  <cp:lastModifiedBy>UserXP</cp:lastModifiedBy>
  <cp:revision>51</cp:revision>
  <dcterms:created xsi:type="dcterms:W3CDTF">2012-11-21T13:16:33Z</dcterms:created>
  <dcterms:modified xsi:type="dcterms:W3CDTF">2012-12-02T07:42:04Z</dcterms:modified>
</cp:coreProperties>
</file>