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76" r:id="rId9"/>
    <p:sldId id="278" r:id="rId10"/>
    <p:sldId id="262" r:id="rId11"/>
    <p:sldId id="264" r:id="rId12"/>
    <p:sldId id="259" r:id="rId13"/>
    <p:sldId id="260" r:id="rId14"/>
    <p:sldId id="275" r:id="rId15"/>
    <p:sldId id="263" r:id="rId16"/>
    <p:sldId id="265" r:id="rId17"/>
    <p:sldId id="266" r:id="rId18"/>
    <p:sldId id="267" r:id="rId19"/>
    <p:sldId id="269" r:id="rId20"/>
    <p:sldId id="270" r:id="rId21"/>
    <p:sldId id="271" r:id="rId22"/>
    <p:sldId id="272" r:id="rId23"/>
    <p:sldId id="274" r:id="rId24"/>
    <p:sldId id="273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5C4D-1750-43C2-A9CB-6CC0D6970E8F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6A1D-D5B5-4ADE-8942-95F71A7F9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5C4D-1750-43C2-A9CB-6CC0D6970E8F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6A1D-D5B5-4ADE-8942-95F71A7F9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5C4D-1750-43C2-A9CB-6CC0D6970E8F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6A1D-D5B5-4ADE-8942-95F71A7F9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F1EEA-589B-471C-B60B-F37F4ABB78E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41C72D-1CC0-44F3-8975-23153D1B34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29A4E-C64A-4008-A7B9-118484906D7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FD3E7-9819-4477-84A5-34390914A92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8BC0B-5C72-499B-BAB6-B64699954A2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7CB23-C9D8-4A5E-80EA-222D1E5D956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08399-CA67-41DB-AF70-80738C8430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92538-C3F8-4B73-B73E-3ABDF3A78D7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5C4D-1750-43C2-A9CB-6CC0D6970E8F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6A1D-D5B5-4ADE-8942-95F71A7F9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4BD59-0FFF-4D7E-8DCC-7D469BD9DA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E4BC8-1746-42C0-AE97-8F33299EC2C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1A44D-C8AB-445D-86DD-0B3BF9D318E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35AC1-276A-494F-93DC-59064E4CB5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616EF-6758-466C-AAD7-194758DF3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5D5A7-74AB-453C-8C06-2B504166F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EECF-02BD-4002-ACB8-61D8CCE34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3ABE8-66D0-431C-BAFC-0FABC0C1B5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87FFA-E79E-4A27-9787-EB8465756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CF4CF-E80E-4EF0-8F89-A905FBC1F1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5C4D-1750-43C2-A9CB-6CC0D6970E8F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6A1D-D5B5-4ADE-8942-95F71A7F9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7EA88-6B7D-4DAA-96A7-CD58315D9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F21B19-F810-4D83-90AD-F373B52414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9B300-21BD-4520-98F1-A39B8D9698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D9FB7-A4FC-4322-BC19-A8AEBB1ACA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9FBD7-74C4-4D2B-A075-DD414C80F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63DA6-5164-4DC0-A61B-72D371F934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DC0C3-FE13-4422-B894-5F83A7203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41ACF-5279-4654-AF1E-B6B573F0A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4BA61-461D-4758-AB2A-C336E07051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DD3E-7349-480D-B978-0CF4FFDA89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5C4D-1750-43C2-A9CB-6CC0D6970E8F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6A1D-D5B5-4ADE-8942-95F71A7F9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A886F-CB7B-4FF0-95F3-24B4CD063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01B25-6BA0-4A55-BD83-15E07238A0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F0FDA-8B1F-45E2-9182-9F6CD6303C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C7971-AA38-45F6-8266-CD9E2AF36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AE44D-D51E-47A0-BFDF-0D6F6A5E29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142984"/>
            <a:ext cx="488633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48" y="3857628"/>
            <a:ext cx="4471974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6213B-A513-488D-A9A4-F9C9FE7A8CA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B27AE-7A5A-4FB5-88F6-13DC4D52C1C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1FDE-625A-4A2F-852A-0840136F536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7756C-1F75-477A-83CB-9946FF57593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A27DB-D7CC-46D7-9BFD-2A7BF07767B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466B2-D26C-4968-9158-6E358C77EC9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45DF9-63FF-43EA-803F-5B734B08E45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B56D-CB55-4C2A-8346-D60E0F3D6B6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8E67-F73A-4C67-A2C2-9F13B076E5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8F828-A36D-4486-A99A-9110F47CFE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5C4D-1750-43C2-A9CB-6CC0D6970E8F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6A1D-D5B5-4ADE-8942-95F71A7F9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B285-FA23-4308-BD81-8731AA470DE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F101D-82CE-40B8-9CEB-42E36240DA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B3CF-4255-4908-9C75-75878ED0DBB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0E13-C762-4D0A-B1E9-A3BE555C4B1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9A0D3-860E-4F0E-9908-4B7FF2D8BD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24004-8930-454B-98BF-71A843D262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76093-ED1E-4641-8723-80C0E3DD5A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31848-6764-472A-8C1F-2CD4ACF86D8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07224-31F5-46FF-AFFE-86EAB32B4B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A1425-39D5-4351-ACC3-DBC0DE30E6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05CD9-5CD8-4DA5-AEAC-113AB5A57BA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AD846-E267-4D09-BC1E-7A3524E1FD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14422"/>
            <a:ext cx="7286676" cy="1470025"/>
          </a:xfrm>
        </p:spPr>
        <p:txBody>
          <a:bodyPr/>
          <a:lstStyle>
            <a:lvl1pPr>
              <a:defRPr>
                <a:solidFill>
                  <a:srgbClr val="660033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3429000"/>
            <a:ext cx="4714908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6600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5BC15-3FCA-4314-8F7E-295238B6D8A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E1469-C1DE-480A-98B8-B64840A2F1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050FA-65B0-4264-A108-BB7F8C6E97A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8FB90-6181-4E77-8603-0045A4BEB7B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22B1-6C57-4527-8814-4152A27465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A5DA4-CA5F-422F-A85D-80229BC6FFE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2BF3A-52C9-4150-B269-A6BE9B677F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424D5-188E-46F9-84B7-A15A8AED0D5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5C4D-1750-43C2-A9CB-6CC0D6970E8F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6A1D-D5B5-4ADE-8942-95F71A7F9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DC637-7673-40ED-87FD-5B9CBB4776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25205-EF9D-49BE-90C2-99D926B5917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1F4DC-A7FF-4060-90AD-E4F0512589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724D1-6898-407C-AB8F-747EC1A5C8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08D09-658C-4B4E-9362-808AAB8152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FB869-7447-471E-A697-B5BFAC181F2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DF7B9-0877-4095-A931-0B2C679C8EE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2F605-05C1-4696-89C9-4D478965FE6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37C94-0006-4749-85BC-C2B41277686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B2980-0F79-4F82-A210-9B3702257C6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97A3C-620D-421C-AC39-76E5B0BA561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C175F-41A1-4C02-9A82-4826A8B094C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A60A-C7B8-4DFD-891A-890B9FDB34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6F9A9-C9BD-4D4B-BA8E-4A3E56DE68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785794"/>
            <a:ext cx="6572296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14480" y="2786058"/>
            <a:ext cx="6043610" cy="1643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2F867-84B9-409C-AD32-D8BAC634BC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4B92E-973C-4232-9C3F-CAE1BAD3E8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B4453-2CAA-4F60-9FBE-7AE784F0B17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66818-BE73-44E3-8DD2-7F9B09EF59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E65E7-FC95-4066-BF5B-94F5F908DB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84861-9486-46E2-A1D0-1B5B5BA72A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5C4D-1750-43C2-A9CB-6CC0D6970E8F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6A1D-D5B5-4ADE-8942-95F71A7F9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DA733-C326-4608-A207-7E398C1792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4A581-BA19-4EAC-82E9-CFB7D3495E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970B8-919D-442B-9EA2-56F7F330444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72FA2-895D-4DE6-8AB3-8B720547C2E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905E-45AC-4EF0-AE87-4EE31375EC2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45E5F-C167-435C-A73D-8DA76EF9BE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074E3-EFE4-4F08-927A-3FEC6C1C8B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222D4-BCEE-4875-8FD4-E18F432359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32A9-05B1-4B06-9B46-6262BF8A50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2F120-DA79-4326-9C37-04A594BB69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53B01-1A80-47CD-BCDF-95A8A6304F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39FBE-B832-4817-A46C-7914A50025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F9AE-740A-47DA-8F12-5A420DBD21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BCE0-9140-4E60-B381-A5D402410DD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6C86-2C31-41B7-A311-8661F4E7F4D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C2960-09F0-4E7D-AC1F-BD081FFAA2D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/>
                <a:solidFill>
                  <a:schemeClr val="accent5">
                    <a:lumMod val="50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4214818"/>
            <a:ext cx="500066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5D1B3-5BFE-4334-B774-EE6FB03DC9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DA570-5D05-4012-B13A-34255012B27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E6AC3-27E7-4137-BDB9-E3BB4D5C9E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8F624-68EB-4DD1-A044-2E98DACCEDF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5C4D-1750-43C2-A9CB-6CC0D6970E8F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6A1D-D5B5-4ADE-8942-95F71A7F9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1632-C313-4634-9B39-32002100EA9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45E3-44F9-4761-BC26-31F7E9C0A9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D08B7-09B3-4D21-837C-BAA0FBC921B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3A107-4044-42EC-AB88-7B75D6FD2B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2AA60-58FB-4ABE-9DCB-E0899BECFF9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77A81-9A71-4A2F-B44B-C4B92DE605E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474F1-21EE-4399-A97A-F19DD4EF6A1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EF899-62FE-4257-9FD4-9E46C6A836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D551A-9B9C-4FC0-AE08-CA8B0D93BC7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4B0CA-6274-4ACA-8022-B5A2228B934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A2A18-220E-4B8B-BD30-7DB2F8ACA7F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3EE18-0A99-472B-8C06-5A23E2109E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16828-DC34-4B8C-A366-2A71C06EB0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3774F-522A-4933-A3D1-7BA3CBBA55F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68A11-F66D-44CC-8409-1848945D94F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6CC40-3170-4007-895B-40CDA0399A2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E64BF-D222-41E5-B88F-D92E920B3C0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8D36D-A79A-4D5B-9B89-05753FD8C0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15C4D-1750-43C2-A9CB-6CC0D6970E8F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E6A1D-D5B5-4ADE-8942-95F71A7F9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15C4D-1750-43C2-A9CB-6CC0D6970E8F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E6A1D-D5B5-4ADE-8942-95F71A7F9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729A5C-7C08-4E69-8869-8D66B8CEC05D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ABA17A-F3D0-4D5C-8658-EBF97252368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8E50EC-B0AB-4C33-80A4-C30A76A5353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357188"/>
            <a:ext cx="814387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928813" y="1571625"/>
            <a:ext cx="70151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3DA25B-55CE-427E-ABE2-06B255F9A2A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E5CFC9-0467-48D9-92C9-124425B189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solidFill>
            <a:srgbClr val="002060"/>
          </a:soli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2060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EEF2B1-1142-42C9-B2EC-AA3C4A4AAB5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DC9A41-4206-4FC9-99F4-987937B0A8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 w="11430"/>
          <a:solidFill>
            <a:srgbClr val="660033"/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660033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660033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642938"/>
            <a:ext cx="7500937" cy="1071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785813" y="1785938"/>
            <a:ext cx="7500937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75AE58-1D27-4F6F-8C07-88F4E1322D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BEC379-277B-4334-A7F2-8948D0E2F7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glow rad="139700">
              <a:schemeClr val="accent1">
                <a:satMod val="175000"/>
                <a:alpha val="40000"/>
              </a:schemeClr>
            </a:glow>
          </a:effectLst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928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38B2A4-0B1D-44E2-AEA9-237B97DD6D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29.01.2013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C35BF4-86B6-44DF-97D5-947437E2593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ln/>
          <a:solidFill>
            <a:srgbClr val="215968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215968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i="1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215968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&#1063;&#1072;&#1087;&#1083;&#1080;&#1085;&#1089;&#1100;&#1082;&#1072;.pptx" TargetMode="External"/><Relationship Id="rId2" Type="http://schemas.openxmlformats.org/officeDocument/2006/relationships/hyperlink" Target="&#1050;&#1086;&#1083;&#1077;&#1089;&#1085;&#1080;&#1082;&#1086;&#1074;&#1072;.pptx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6;&#1083;&#1095;&#1091;&#1082;/&#1055;&#1088;&#1077;&#1079;&#1077;&#1085;&#1090;&#1072;&#1094;&#1110;&#1103;_&#1052;&#1072;&#1089;&#1096;&#1090;&#1072;&#1073;.ppt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5" Type="http://schemas.openxmlformats.org/officeDocument/2006/relationships/hyperlink" Target="&#1064;&#1077;&#1074;&#1095;&#1077;&#1085;&#1082;&#1086;.pptx" TargetMode="External"/><Relationship Id="rId4" Type="http://schemas.openxmlformats.org/officeDocument/2006/relationships/hyperlink" Target="&#1056;&#1077;&#1087;&#1080;&#1085;&#1072;.ppt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620689"/>
            <a:ext cx="7286625" cy="1296144"/>
          </a:xfrm>
        </p:spPr>
        <p:txBody>
          <a:bodyPr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uk-UA" sz="3200" i="1" dirty="0" smtClean="0">
                <a:solidFill>
                  <a:srgbClr val="FF0000"/>
                </a:solidFill>
              </a:rPr>
              <a:t>Нове – це добре забуте старе.</a:t>
            </a:r>
            <a:br>
              <a:rPr lang="uk-UA" sz="3200" i="1" dirty="0" smtClean="0">
                <a:solidFill>
                  <a:srgbClr val="FF0000"/>
                </a:solidFill>
              </a:rPr>
            </a:br>
            <a:r>
              <a:rPr lang="uk-UA" sz="3200" i="1" dirty="0" smtClean="0">
                <a:solidFill>
                  <a:srgbClr val="FF0000"/>
                </a:solidFill>
              </a:rPr>
              <a:t>Леонардо </a:t>
            </a:r>
            <a:r>
              <a:rPr lang="uk-UA" sz="3200" i="1" dirty="0" err="1" smtClean="0">
                <a:solidFill>
                  <a:srgbClr val="FF0000"/>
                </a:solidFill>
              </a:rPr>
              <a:t>да</a:t>
            </a:r>
            <a:r>
              <a:rPr lang="uk-UA" sz="3200" i="1" dirty="0" smtClean="0">
                <a:solidFill>
                  <a:srgbClr val="FF0000"/>
                </a:solidFill>
              </a:rPr>
              <a:t> Вінчі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71600" y="2276872"/>
            <a:ext cx="5328592" cy="2736304"/>
          </a:xfrm>
        </p:spPr>
        <p:txBody>
          <a:bodyPr>
            <a:normAutofit fontScale="92500"/>
          </a:bodyPr>
          <a:lstStyle/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</a:t>
            </a:r>
            <a:r>
              <a:rPr lang="uk-UA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“Креативна</a:t>
            </a:r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освіта для розвитку інноваційної </a:t>
            </a:r>
            <a:r>
              <a:rPr lang="uk-UA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особистості”</a:t>
            </a:r>
            <a:endParaRPr lang="uk-UA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ІІІ етап - </a:t>
            </a:r>
            <a:r>
              <a:rPr lang="uk-UA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“креативний”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84776" cy="1152128"/>
          </a:xfrm>
        </p:spPr>
        <p:txBody>
          <a:bodyPr/>
          <a:lstStyle/>
          <a:p>
            <a:r>
              <a:rPr lang="uk-UA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Інтерактивні технології кооперативного навчання</a:t>
            </a:r>
            <a:endParaRPr lang="ru-RU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276872"/>
            <a:ext cx="7056784" cy="352839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3000" b="1" i="1" dirty="0" smtClean="0">
                <a:solidFill>
                  <a:schemeClr val="accent6">
                    <a:lumMod val="75000"/>
                  </a:schemeClr>
                </a:solidFill>
              </a:rPr>
              <a:t>Робота в парах.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b="1" i="1" dirty="0" smtClean="0">
                <a:solidFill>
                  <a:schemeClr val="accent6">
                    <a:lumMod val="75000"/>
                  </a:schemeClr>
                </a:solidFill>
              </a:rPr>
              <a:t>Ротаційні (змінювані) трійки.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b="1" i="1" dirty="0" smtClean="0">
                <a:solidFill>
                  <a:schemeClr val="accent6">
                    <a:lumMod val="75000"/>
                  </a:schemeClr>
                </a:solidFill>
              </a:rPr>
              <a:t>Два-чотири-усі разом.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b="1" i="1" dirty="0" smtClean="0">
                <a:solidFill>
                  <a:schemeClr val="accent6">
                    <a:lumMod val="75000"/>
                  </a:schemeClr>
                </a:solidFill>
              </a:rPr>
              <a:t>Карусель.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b="1" i="1" dirty="0" smtClean="0">
                <a:solidFill>
                  <a:schemeClr val="accent6">
                    <a:lumMod val="75000"/>
                  </a:schemeClr>
                </a:solidFill>
              </a:rPr>
              <a:t>Робота в малих групах.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b="1" i="1" dirty="0" smtClean="0">
                <a:solidFill>
                  <a:schemeClr val="accent6">
                    <a:lumMod val="75000"/>
                  </a:schemeClr>
                </a:solidFill>
              </a:rPr>
              <a:t>Акваріум</a:t>
            </a:r>
            <a:endParaRPr lang="ru-RU" sz="3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48680"/>
            <a:ext cx="7258000" cy="11430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Технології колективно-групового навчання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772816"/>
            <a:ext cx="6984776" cy="453650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Обговорення проблеми в загальному колі.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Мікрофон.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Незакінчені речення.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Мозковий штурм.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err="1" smtClean="0">
                <a:solidFill>
                  <a:schemeClr val="accent1">
                    <a:lumMod val="10000"/>
                  </a:schemeClr>
                </a:solidFill>
              </a:rPr>
              <a:t>Навчаючи-учусь</a:t>
            </a: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Ажурна пилка.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Аналіз ситуації.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err="1" smtClean="0">
                <a:solidFill>
                  <a:schemeClr val="accent1">
                    <a:lumMod val="10000"/>
                  </a:schemeClr>
                </a:solidFill>
              </a:rPr>
              <a:t>Розв</a:t>
            </a:r>
            <a:r>
              <a:rPr lang="en-US" sz="2800" b="1" i="1" dirty="0" smtClean="0">
                <a:solidFill>
                  <a:schemeClr val="accent1">
                    <a:lumMod val="10000"/>
                  </a:schemeClr>
                </a:solidFill>
              </a:rPr>
              <a:t>’</a:t>
            </a:r>
            <a:r>
              <a:rPr lang="uk-UA" sz="2800" b="1" i="1" dirty="0" err="1" smtClean="0">
                <a:solidFill>
                  <a:schemeClr val="accent1">
                    <a:lumMod val="10000"/>
                  </a:schemeClr>
                </a:solidFill>
              </a:rPr>
              <a:t>язання</a:t>
            </a: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 проблем.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Дерево рішень.</a:t>
            </a:r>
            <a:endParaRPr lang="ru-RU" sz="2800" b="1" i="1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6768752" cy="11430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Технології ситуативного моделювання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988840"/>
            <a:ext cx="6321896" cy="302433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Симуляції або ситуаційні ігри.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Спрощене судове слухання.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Громадські слухання.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Розігрування ситуації за ролями.</a:t>
            </a:r>
            <a:endParaRPr lang="ru-RU" sz="2800" b="1" i="1" dirty="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8792" cy="1143000"/>
          </a:xfrm>
        </p:spPr>
        <p:txBody>
          <a:bodyPr/>
          <a:lstStyle/>
          <a:p>
            <a:r>
              <a:rPr lang="uk-UA" dirty="0" smtClean="0">
                <a:solidFill>
                  <a:srgbClr val="002060"/>
                </a:solidFill>
              </a:rPr>
              <a:t>Технології опрацювання дискусійних питань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44825"/>
            <a:ext cx="6840760" cy="41764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Метод прес.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Займи позицію.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Зміни позицію.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Неперервна школа думок.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Дискусія.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Дискусія в стилі телевізійного </a:t>
            </a:r>
            <a:r>
              <a:rPr lang="uk-UA" sz="2800" b="1" i="1" dirty="0" err="1" smtClean="0">
                <a:solidFill>
                  <a:schemeClr val="accent1">
                    <a:lumMod val="10000"/>
                  </a:schemeClr>
                </a:solidFill>
              </a:rPr>
              <a:t>ток-шоу</a:t>
            </a: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Оцінювальна дискусія.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Дебати.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uk-UA" i="1" dirty="0" smtClean="0">
                <a:solidFill>
                  <a:srgbClr val="002060"/>
                </a:solidFill>
                <a:latin typeface="Monotype Corsiva" pitchFamily="66" charset="0"/>
              </a:rPr>
              <a:t>Нестандартні уроки</a:t>
            </a:r>
            <a:endParaRPr lang="ru-RU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/>
          <a:lstStyle/>
          <a:p>
            <a:r>
              <a:rPr lang="uk-UA" b="1" dirty="0" smtClean="0">
                <a:latin typeface="Monotype Corsiva" pitchFamily="66" charset="0"/>
              </a:rPr>
              <a:t>інтегровані уроки;</a:t>
            </a:r>
          </a:p>
          <a:p>
            <a:r>
              <a:rPr lang="uk-UA" b="1" dirty="0" smtClean="0">
                <a:latin typeface="Monotype Corsiva" pitchFamily="66" charset="0"/>
              </a:rPr>
              <a:t>уроки-конференції;</a:t>
            </a:r>
          </a:p>
          <a:p>
            <a:r>
              <a:rPr lang="uk-UA" b="1" dirty="0" smtClean="0">
                <a:latin typeface="Monotype Corsiva" pitchFamily="66" charset="0"/>
              </a:rPr>
              <a:t>уроки-реквієми;</a:t>
            </a:r>
          </a:p>
          <a:p>
            <a:r>
              <a:rPr lang="uk-UA" b="1" dirty="0" smtClean="0">
                <a:latin typeface="Monotype Corsiva" pitchFamily="66" charset="0"/>
              </a:rPr>
              <a:t>уроки-диспути;</a:t>
            </a:r>
          </a:p>
          <a:p>
            <a:r>
              <a:rPr lang="uk-UA" b="1" dirty="0" smtClean="0">
                <a:latin typeface="Monotype Corsiva" pitchFamily="66" charset="0"/>
              </a:rPr>
              <a:t>уроки-дослідження;</a:t>
            </a:r>
          </a:p>
          <a:p>
            <a:r>
              <a:rPr lang="uk-UA" b="1" dirty="0" smtClean="0">
                <a:latin typeface="Monotype Corsiva" pitchFamily="66" charset="0"/>
              </a:rPr>
              <a:t>уроки-полеміки;</a:t>
            </a:r>
          </a:p>
          <a:p>
            <a:r>
              <a:rPr lang="uk-UA" b="1" dirty="0" smtClean="0">
                <a:latin typeface="Monotype Corsiva" pitchFamily="66" charset="0"/>
              </a:rPr>
              <a:t>уроки-конкурси учнівських проектів;</a:t>
            </a:r>
          </a:p>
          <a:p>
            <a:r>
              <a:rPr lang="uk-UA" b="1" dirty="0" smtClean="0">
                <a:latin typeface="Monotype Corsiva" pitchFamily="66" charset="0"/>
              </a:rPr>
              <a:t>уроки-подорожі;</a:t>
            </a:r>
          </a:p>
          <a:p>
            <a:r>
              <a:rPr lang="uk-UA" b="1" dirty="0" smtClean="0">
                <a:latin typeface="Monotype Corsiva" pitchFamily="66" charset="0"/>
              </a:rPr>
              <a:t>рольові та ділові ігри тощо.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940152" y="1484784"/>
            <a:ext cx="295232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Технологія кооперативного навчання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5301208"/>
            <a:ext cx="2880320" cy="93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Технологія колективно-групового навчання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627784" y="2852936"/>
            <a:ext cx="36724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Технології індивідуального стилю роботи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39552" y="1628800"/>
            <a:ext cx="3024336" cy="7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технологія критичного мислення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012160" y="4509120"/>
            <a:ext cx="2448272" cy="7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Технологія ситуативного моделювання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691680" y="4293096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148064" y="4293096"/>
            <a:ext cx="3600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364088" y="4005064"/>
            <a:ext cx="93610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5868144" y="2564904"/>
            <a:ext cx="115212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9" idx="2"/>
          </p:cNvCxnSpPr>
          <p:nvPr/>
        </p:nvCxnSpPr>
        <p:spPr>
          <a:xfrm>
            <a:off x="2051720" y="2348533"/>
            <a:ext cx="1224136" cy="5764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95536" y="332656"/>
            <a:ext cx="82809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Найефективніші методи </a:t>
            </a:r>
          </a:p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активізації процесу навчання 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Овал 12">
            <a:hlinkClick r:id="rId2" action="ppaction://hlinkpres?slideindex=1&amp;slidetitle="/>
          </p:cNvPr>
          <p:cNvSpPr/>
          <p:nvPr/>
        </p:nvSpPr>
        <p:spPr>
          <a:xfrm>
            <a:off x="3428992" y="5857892"/>
            <a:ext cx="78581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hlinkClick r:id="rId3" action="ppaction://hlinkpres?slideindex=1&amp;slidetitle="/>
          </p:cNvPr>
          <p:cNvSpPr/>
          <p:nvPr/>
        </p:nvSpPr>
        <p:spPr>
          <a:xfrm>
            <a:off x="4643438" y="5857892"/>
            <a:ext cx="78581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128792" cy="1143000"/>
          </a:xfrm>
        </p:spPr>
        <p:txBody>
          <a:bodyPr/>
          <a:lstStyle/>
          <a:p>
            <a:r>
              <a:rPr lang="uk-UA" sz="4000" dirty="0" smtClean="0">
                <a:solidFill>
                  <a:srgbClr val="002060"/>
                </a:solidFill>
              </a:rPr>
              <a:t>Використання інтерактивних технологій сприяє: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44824"/>
            <a:ext cx="6840760" cy="4392487"/>
          </a:xfrm>
        </p:spPr>
        <p:txBody>
          <a:bodyPr/>
          <a:lstStyle/>
          <a:p>
            <a:pPr marL="514350" indent="-514350"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підвищенню загальної обізнаності та освіченості дітей;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поглибленню знань з предмета;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підвищенню кругозору учнів;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перевірці знань учнів в ігровій та захоплюючій формі;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зняттю втомленості учнів;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uk-UA" sz="2800" b="1" i="1" dirty="0" smtClean="0">
                <a:solidFill>
                  <a:schemeClr val="accent1">
                    <a:lumMod val="10000"/>
                  </a:schemeClr>
                </a:solidFill>
              </a:rPr>
              <a:t>активному розвитку пізнавальних процесів в учнів.</a:t>
            </a:r>
          </a:p>
          <a:p>
            <a:pPr marL="514350" indent="-514350">
              <a:buFont typeface="Wingdings" pitchFamily="2" charset="2"/>
              <a:buChar char="Ø"/>
            </a:pPr>
            <a:endParaRPr lang="uk-UA" sz="2800" b="1" i="1" dirty="0" smtClean="0">
              <a:solidFill>
                <a:schemeClr val="accent1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340768"/>
            <a:ext cx="4824536" cy="2736304"/>
          </a:xfrm>
        </p:spPr>
        <p:txBody>
          <a:bodyPr/>
          <a:lstStyle/>
          <a:p>
            <a:r>
              <a:rPr lang="uk-UA" sz="3200" dirty="0" smtClean="0">
                <a:latin typeface="Monotype Corsiva" pitchFamily="66" charset="0"/>
              </a:rPr>
              <a:t>Технологія інтерактивного навчання ставить дитину в позицію творця, а не виконання чужої волі.</a:t>
            </a:r>
            <a:endParaRPr lang="ru-RU" sz="32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980728"/>
            <a:ext cx="6572250" cy="28083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 dirty="0" smtClean="0"/>
              <a:t>Учитель повинен </a:t>
            </a:r>
            <a:r>
              <a:rPr lang="ru-RU" i="1" dirty="0" err="1" smtClean="0"/>
              <a:t>свідомо</a:t>
            </a:r>
            <a:r>
              <a:rPr lang="ru-RU" i="1" dirty="0" smtClean="0"/>
              <a:t> </a:t>
            </a:r>
            <a:r>
              <a:rPr lang="ru-RU" i="1" dirty="0" err="1" smtClean="0"/>
              <a:t>йти</a:t>
            </a:r>
            <a:r>
              <a:rPr lang="ru-RU" i="1" dirty="0" smtClean="0"/>
              <a:t> в ногу </a:t>
            </a:r>
            <a:r>
              <a:rPr lang="ru-RU" i="1" dirty="0" err="1" smtClean="0"/>
              <a:t>із</a:t>
            </a:r>
            <a:r>
              <a:rPr lang="ru-RU" i="1" dirty="0" smtClean="0"/>
              <a:t> </a:t>
            </a:r>
            <a:r>
              <a:rPr lang="ru-RU" i="1" dirty="0" err="1" smtClean="0"/>
              <a:t>сучасністю</a:t>
            </a:r>
            <a:r>
              <a:rPr lang="ru-RU" i="1" dirty="0" smtClean="0"/>
              <a:t>.</a:t>
            </a:r>
            <a:endParaRPr lang="ru-RU" i="1" dirty="0"/>
          </a:p>
        </p:txBody>
      </p:sp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3789040"/>
            <a:ext cx="2299196" cy="635521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ru-RU" sz="2800" b="1" dirty="0" err="1" smtClean="0">
                <a:solidFill>
                  <a:schemeClr val="accent4">
                    <a:lumMod val="50000"/>
                  </a:schemeClr>
                </a:solidFill>
                <a:cs typeface="Times New Roman" pitchFamily="18" charset="0"/>
              </a:rPr>
              <a:t>Л.Дістервег</a:t>
            </a:r>
            <a:endParaRPr lang="ru-RU" sz="2800" b="1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88" y="4214813"/>
            <a:ext cx="5000625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uk-UA" sz="3600" dirty="0" smtClean="0">
                <a:solidFill>
                  <a:srgbClr val="002060"/>
                </a:solidFill>
                <a:latin typeface="Monotype Corsiva" pitchFamily="66" charset="0"/>
              </a:rPr>
              <a:t>Креативність – це здатність до творчості.</a:t>
            </a:r>
            <a:endParaRPr lang="ru-RU" sz="36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988840"/>
            <a:ext cx="7200800" cy="324036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Розвиток креативного мислення через впровадження інформаційних та інтерактивних технологій в умовах інтеграційного простору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916832"/>
            <a:ext cx="6696744" cy="27363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Інтеграція – це процес і результат створення нерозривно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язаного</a:t>
            </a:r>
            <a:r>
              <a:rPr lang="uk-UA" dirty="0" smtClean="0"/>
              <a:t>, єдиного, суспільного.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332656"/>
            <a:ext cx="4680520" cy="719733"/>
          </a:xfrm>
        </p:spPr>
        <p:txBody>
          <a:bodyPr/>
          <a:lstStyle/>
          <a:p>
            <a:pPr eaLnBrk="1" hangingPunct="1"/>
            <a:r>
              <a:rPr lang="uk-UA" sz="3200" dirty="0" smtClean="0"/>
              <a:t>Інформаційна технологія</a:t>
            </a:r>
            <a:endParaRPr lang="ru-RU" sz="32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00192" y="332656"/>
            <a:ext cx="252028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Проектна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технологія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23528" y="1340768"/>
            <a:ext cx="1944216" cy="7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мультимедійна технологія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267744" y="1412776"/>
            <a:ext cx="1944216" cy="7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комунікаційна технологія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211960" y="1412776"/>
            <a:ext cx="1944216" cy="791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технологія дистанційного навчання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627784" y="2852936"/>
            <a:ext cx="367240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Інтеграційний інноваційний освітній простір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67544" y="5517232"/>
            <a:ext cx="2520280" cy="7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32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технологія критичного мислення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67944" y="5229200"/>
            <a:ext cx="2448272" cy="71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інтерактивна технологія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043608" y="908720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059832" y="908720"/>
            <a:ext cx="3600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44008" y="908720"/>
            <a:ext cx="18002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691680" y="4293096"/>
            <a:ext cx="1440160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148064" y="4293096"/>
            <a:ext cx="360040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148064" y="4509120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>
            <a:off x="5796136" y="1268760"/>
            <a:ext cx="1728192" cy="17281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411760" y="2060848"/>
            <a:ext cx="864096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1556792"/>
            <a:ext cx="8280920" cy="2448272"/>
          </a:xfrm>
        </p:spPr>
        <p:txBody>
          <a:bodyPr/>
          <a:lstStyle/>
          <a:p>
            <a:pPr eaLnBrk="1" hangingPunct="1"/>
            <a:r>
              <a:rPr lang="uk-UA" b="1" i="1" dirty="0" smtClean="0">
                <a:solidFill>
                  <a:schemeClr val="accent2"/>
                </a:solidFill>
              </a:rPr>
              <a:t>Сучасний урок </a:t>
            </a:r>
            <a:r>
              <a:rPr lang="uk-UA" i="1" dirty="0" smtClean="0">
                <a:solidFill>
                  <a:schemeClr val="accent2"/>
                </a:solidFill>
              </a:rPr>
              <a:t>– це урок демократичного спрямування, спільна творчість учителя й учнів</a:t>
            </a:r>
            <a:endParaRPr lang="ru-RU" i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47664" y="404664"/>
            <a:ext cx="734481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Сучасний урок: 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традиційні та інноваційні підходи.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Сучасний урок – </a:t>
            </a:r>
            <a:r>
              <a:rPr kumimoji="0" lang="uk-UA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це перш за все, урок, на якому створено реальні умови для інтелектуального, соціального, морального становлення особистості учня, що і дозволяє досягти високих результатів за визначеними метою та завданнями.</a:t>
            </a:r>
            <a:endParaRPr kumimoji="0" lang="ru-RU" sz="32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Ознаки сучасного уроку</a:t>
            </a:r>
            <a:endParaRPr lang="ru-RU" i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556792"/>
            <a:ext cx="705678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sz="3000" b="1" i="1" dirty="0" smtClean="0">
                <a:solidFill>
                  <a:schemeClr val="accent6">
                    <a:lumMod val="75000"/>
                  </a:schemeClr>
                </a:solidFill>
              </a:rPr>
              <a:t>Інформаційно-комунікаційні технології.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b="1" i="1" dirty="0" smtClean="0">
                <a:solidFill>
                  <a:schemeClr val="accent6">
                    <a:lumMod val="75000"/>
                  </a:schemeClr>
                </a:solidFill>
              </a:rPr>
              <a:t>Спрямованість на соціалізацію учнів.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b="1" i="1" dirty="0" smtClean="0">
                <a:solidFill>
                  <a:schemeClr val="accent6">
                    <a:lumMod val="75000"/>
                  </a:schemeClr>
                </a:solidFill>
              </a:rPr>
              <a:t>Ігрові методи.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b="1" i="1" dirty="0" smtClean="0">
                <a:solidFill>
                  <a:schemeClr val="accent6">
                    <a:lumMod val="75000"/>
                  </a:schemeClr>
                </a:solidFill>
              </a:rPr>
              <a:t>Особистісно-орієнтовані педагогічні технології.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b="1" i="1" dirty="0" smtClean="0">
                <a:solidFill>
                  <a:schemeClr val="accent6">
                    <a:lumMod val="75000"/>
                  </a:schemeClr>
                </a:solidFill>
              </a:rPr>
              <a:t>Інтерактивні методи навчання.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3000" b="1" i="1" dirty="0" smtClean="0">
                <a:solidFill>
                  <a:schemeClr val="accent6">
                    <a:lumMod val="75000"/>
                  </a:schemeClr>
                </a:solidFill>
              </a:rPr>
              <a:t>Метод проектів. Мультимедійні засоби.</a:t>
            </a:r>
            <a:endParaRPr lang="ru-RU" sz="3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5-конечная звезда 3">
            <a:hlinkClick r:id="rId3" action="ppaction://hlinkpres?slideindex=1&amp;slidetitle="/>
          </p:cNvPr>
          <p:cNvSpPr/>
          <p:nvPr/>
        </p:nvSpPr>
        <p:spPr>
          <a:xfrm>
            <a:off x="8358182" y="2928934"/>
            <a:ext cx="785818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>
            <a:hlinkClick r:id="rId4" action="ppaction://hlinkpres?slideindex=1&amp;slidetitle="/>
          </p:cNvPr>
          <p:cNvSpPr/>
          <p:nvPr/>
        </p:nvSpPr>
        <p:spPr>
          <a:xfrm>
            <a:off x="8358182" y="4143380"/>
            <a:ext cx="785818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>
            <a:hlinkClick r:id="rId5" action="ppaction://hlinkpres?slideindex=1&amp;slidetitle="/>
          </p:cNvPr>
          <p:cNvSpPr/>
          <p:nvPr/>
        </p:nvSpPr>
        <p:spPr>
          <a:xfrm>
            <a:off x="8358182" y="5357826"/>
            <a:ext cx="785818" cy="92869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0229982">
            <a:off x="695579" y="1301591"/>
            <a:ext cx="5144742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Технології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інтерактивного</a:t>
            </a:r>
            <a:endParaRPr lang="ru-RU" sz="5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навчання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Презентация ИНФОРМАТИ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Презентация РОЗОВАЯ РАМ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резентация КОМП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Презентация глобу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392</Words>
  <Application>Microsoft Office PowerPoint</Application>
  <PresentationFormat>Экран (4:3)</PresentationFormat>
  <Paragraphs>87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Презентация ИНФОРМАТИКА</vt:lpstr>
      <vt:lpstr>Презентация РОЗОВАЯ РАМКА</vt:lpstr>
      <vt:lpstr>Презентация КОМП</vt:lpstr>
      <vt:lpstr>Презентация глобус</vt:lpstr>
      <vt:lpstr>Нове – це добре забуте старе. Леонардо да Вінчі</vt:lpstr>
      <vt:lpstr>Слайд 2</vt:lpstr>
      <vt:lpstr>Розвиток креативного мислення через впровадження інформаційних та інтерактивних технологій в умовах інтеграційного простору</vt:lpstr>
      <vt:lpstr>Інтеграція – це процес і результат створення нерозривно пов’язаного, єдиного, суспільного.</vt:lpstr>
      <vt:lpstr>Інформаційна технологія</vt:lpstr>
      <vt:lpstr>Сучасний урок – це урок демократичного спрямування, спільна творчість учителя й учнів</vt:lpstr>
      <vt:lpstr>Слайд 7</vt:lpstr>
      <vt:lpstr>Ознаки сучасного уроку</vt:lpstr>
      <vt:lpstr>Слайд 9</vt:lpstr>
      <vt:lpstr>Інтерактивні технології кооперативного навчання</vt:lpstr>
      <vt:lpstr>Технології колективно-групового навчання</vt:lpstr>
      <vt:lpstr>Технології ситуативного моделювання</vt:lpstr>
      <vt:lpstr>Технології опрацювання дискусійних питань</vt:lpstr>
      <vt:lpstr>Нестандартні уроки</vt:lpstr>
      <vt:lpstr>Слайд 15</vt:lpstr>
      <vt:lpstr>Використання інтерактивних технологій сприяє:</vt:lpstr>
      <vt:lpstr>Технологія інтерактивного навчання ставить дитину в позицію творця, а не виконання чужої волі.</vt:lpstr>
      <vt:lpstr>Учитель повинен свідомо йти в ногу із сучасністю.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Розвиток креативного мислення через впровадження інформаційних та інтерактивних технологій в умовах інтеграційного простору</dc:title>
  <dc:creator>UserXP</dc:creator>
  <cp:lastModifiedBy>Admin</cp:lastModifiedBy>
  <cp:revision>23</cp:revision>
  <dcterms:created xsi:type="dcterms:W3CDTF">2013-01-27T14:43:25Z</dcterms:created>
  <dcterms:modified xsi:type="dcterms:W3CDTF">2013-01-29T06:31:19Z</dcterms:modified>
</cp:coreProperties>
</file>