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1.bin" ContentType="application/vnd.openxmlformats-officedocument.oleObjec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61" r:id="rId4"/>
    <p:sldId id="259" r:id="rId5"/>
    <p:sldId id="258" r:id="rId6"/>
    <p:sldId id="257" r:id="rId7"/>
    <p:sldId id="262" r:id="rId8"/>
    <p:sldId id="263" r:id="rId9"/>
    <p:sldId id="264" r:id="rId10"/>
    <p:sldId id="273" r:id="rId11"/>
    <p:sldId id="265" r:id="rId12"/>
    <p:sldId id="266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99"/>
    <a:srgbClr val="FF0000"/>
    <a:srgbClr val="00CC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3485" autoAdjust="0"/>
  </p:normalViewPr>
  <p:slideViewPr>
    <p:cSldViewPr>
      <p:cViewPr varScale="1">
        <p:scale>
          <a:sx n="32" d="100"/>
          <a:sy n="32" d="100"/>
        </p:scale>
        <p:origin x="-102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11" Type="http://schemas.microsoft.com/office/2006/relationships/legacyDiagramText" Target="legacyDiagramText11.bin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4.bin"/><Relationship Id="rId2" Type="http://schemas.microsoft.com/office/2006/relationships/legacyDiagramText" Target="legacyDiagramText13.bin"/><Relationship Id="rId1" Type="http://schemas.microsoft.com/office/2006/relationships/legacyDiagramText" Target="legacyDiagramText12.bin"/></Relationships>
</file>

<file path=ppt/drawings/_rels/vmlDrawing3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22.bin"/><Relationship Id="rId3" Type="http://schemas.microsoft.com/office/2006/relationships/legacyDiagramText" Target="legacyDiagramText17.bin"/><Relationship Id="rId7" Type="http://schemas.microsoft.com/office/2006/relationships/legacyDiagramText" Target="legacyDiagramText21.bin"/><Relationship Id="rId12" Type="http://schemas.microsoft.com/office/2006/relationships/legacyDiagramText" Target="legacyDiagramText26.bin"/><Relationship Id="rId2" Type="http://schemas.microsoft.com/office/2006/relationships/legacyDiagramText" Target="legacyDiagramText16.bin"/><Relationship Id="rId1" Type="http://schemas.microsoft.com/office/2006/relationships/legacyDiagramText" Target="legacyDiagramText15.bin"/><Relationship Id="rId6" Type="http://schemas.microsoft.com/office/2006/relationships/legacyDiagramText" Target="legacyDiagramText20.bin"/><Relationship Id="rId11" Type="http://schemas.microsoft.com/office/2006/relationships/legacyDiagramText" Target="legacyDiagramText25.bin"/><Relationship Id="rId5" Type="http://schemas.microsoft.com/office/2006/relationships/legacyDiagramText" Target="legacyDiagramText19.bin"/><Relationship Id="rId10" Type="http://schemas.microsoft.com/office/2006/relationships/legacyDiagramText" Target="legacyDiagramText24.bin"/><Relationship Id="rId4" Type="http://schemas.microsoft.com/office/2006/relationships/legacyDiagramText" Target="legacyDiagramText18.bin"/><Relationship Id="rId9" Type="http://schemas.microsoft.com/office/2006/relationships/legacyDiagramText" Target="legacyDiagramText23.bin"/></Relationships>
</file>

<file path=ppt/drawings/_rels/vmlDrawing4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34.bin"/><Relationship Id="rId3" Type="http://schemas.microsoft.com/office/2006/relationships/legacyDiagramText" Target="legacyDiagramText29.bin"/><Relationship Id="rId7" Type="http://schemas.microsoft.com/office/2006/relationships/legacyDiagramText" Target="legacyDiagramText33.bin"/><Relationship Id="rId2" Type="http://schemas.microsoft.com/office/2006/relationships/legacyDiagramText" Target="legacyDiagramText28.bin"/><Relationship Id="rId1" Type="http://schemas.microsoft.com/office/2006/relationships/legacyDiagramText" Target="legacyDiagramText27.bin"/><Relationship Id="rId6" Type="http://schemas.microsoft.com/office/2006/relationships/legacyDiagramText" Target="legacyDiagramText32.bin"/><Relationship Id="rId5" Type="http://schemas.microsoft.com/office/2006/relationships/legacyDiagramText" Target="legacyDiagramText31.bin"/><Relationship Id="rId4" Type="http://schemas.microsoft.com/office/2006/relationships/legacyDiagramText" Target="legacyDiagramText30.bin"/><Relationship Id="rId9" Type="http://schemas.microsoft.com/office/2006/relationships/legacyDiagramText" Target="legacyDiagramText35.bin"/></Relationships>
</file>

<file path=ppt/drawings/_rels/vmlDrawing5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8.bin"/><Relationship Id="rId2" Type="http://schemas.microsoft.com/office/2006/relationships/legacyDiagramText" Target="legacyDiagramText37.bin"/><Relationship Id="rId1" Type="http://schemas.microsoft.com/office/2006/relationships/legacyDiagramText" Target="legacyDiagramText36.bin"/><Relationship Id="rId5" Type="http://schemas.microsoft.com/office/2006/relationships/legacyDiagramText" Target="legacyDiagramText40.bin"/><Relationship Id="rId4" Type="http://schemas.microsoft.com/office/2006/relationships/legacyDiagramText" Target="legacyDiagramText39.bin"/></Relationships>
</file>

<file path=ppt/drawings/_rels/vmlDrawing6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48.bin"/><Relationship Id="rId3" Type="http://schemas.microsoft.com/office/2006/relationships/legacyDiagramText" Target="legacyDiagramText43.bin"/><Relationship Id="rId7" Type="http://schemas.microsoft.com/office/2006/relationships/legacyDiagramText" Target="legacyDiagramText47.bin"/><Relationship Id="rId2" Type="http://schemas.microsoft.com/office/2006/relationships/legacyDiagramText" Target="legacyDiagramText42.bin"/><Relationship Id="rId1" Type="http://schemas.microsoft.com/office/2006/relationships/legacyDiagramText" Target="legacyDiagramText41.bin"/><Relationship Id="rId6" Type="http://schemas.microsoft.com/office/2006/relationships/legacyDiagramText" Target="legacyDiagramText46.bin"/><Relationship Id="rId5" Type="http://schemas.microsoft.com/office/2006/relationships/legacyDiagramText" Target="legacyDiagramText45.bin"/><Relationship Id="rId4" Type="http://schemas.microsoft.com/office/2006/relationships/legacyDiagramText" Target="legacyDiagramText44.bin"/></Relationships>
</file>

<file path=ppt/drawings/_rels/vmlDrawing7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51.bin"/><Relationship Id="rId7" Type="http://schemas.microsoft.com/office/2006/relationships/legacyDiagramText" Target="legacyDiagramText55.bin"/><Relationship Id="rId2" Type="http://schemas.microsoft.com/office/2006/relationships/legacyDiagramText" Target="legacyDiagramText50.bin"/><Relationship Id="rId1" Type="http://schemas.microsoft.com/office/2006/relationships/legacyDiagramText" Target="legacyDiagramText49.bin"/><Relationship Id="rId6" Type="http://schemas.microsoft.com/office/2006/relationships/legacyDiagramText" Target="legacyDiagramText54.bin"/><Relationship Id="rId5" Type="http://schemas.microsoft.com/office/2006/relationships/legacyDiagramText" Target="legacyDiagramText53.bin"/><Relationship Id="rId4" Type="http://schemas.microsoft.com/office/2006/relationships/legacyDiagramText" Target="legacyDiagramText52.bin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F01267-B45B-4A1B-B41B-D8D2E5DCB5C8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79498B-0303-42D1-AC69-168DE3F4B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CAAF6F-CDFB-4D67-9D92-E00FB301FD3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6B08D7A-89E8-481C-A031-C620C68D7C3B}" type="slidenum">
              <a:rPr lang="ru-RU" sz="1200">
                <a:latin typeface="+mn-lt"/>
              </a:rPr>
              <a:pPr algn="r">
                <a:defRPr/>
              </a:pPr>
              <a:t>10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10F0F-BB31-434B-9A35-F6BFADB3B8D1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5D524-B48E-42E3-9733-634B57528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5400B-0173-4D48-96A2-6F0911A8E9F0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8CAAC-B3CD-4A5B-B621-6C6656FED0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83BA-0618-4F6A-8C92-644D78332809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06FDC-0E7D-4363-9698-1CCC7F91A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857375"/>
            <a:ext cx="8229600" cy="4268788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93A2-5F0D-42DF-B24D-48054B4F0C56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44CD5-FD3F-4991-AA92-D51D9ABD9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28625" y="642938"/>
            <a:ext cx="8258175" cy="54832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872DF-2565-4006-8772-778E4A23B444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41374-09C8-4A38-9438-8FE2588729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0C69F-D1C8-480B-8DC7-37B6815F0EE8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D6475-7581-4073-824C-481B837D01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350042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48" y="200024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0ECB1-EBC0-4891-903E-0DA3ED07E9B1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49243-6D32-4041-809A-1B2D3C19B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440FF-735C-4C22-A80B-BBFAE85DF24B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DDFB9-39E7-4E17-BC9D-3CFA4BB37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55C01-93FF-4E65-BF00-E370B1A1D5A3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C6BA7-3B79-4199-A6A0-7230B690F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1A297-B300-44DF-A398-3E27EB4BAA91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FA36B-1A42-42B5-8E6F-443EECAC7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5578B-3685-4160-9479-F7293949A183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7D13A-6034-4C4F-9968-7288CE91E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34AEB-368A-4B0C-B35C-431E5A194E39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02CB7-7B83-4D35-A713-13CD93335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57EBD-714B-4466-BF70-1C5AAF4ADD6E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E8B3A-6D10-4E85-8BFE-EA5A0DF760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  <a:scene3d>
              <a:camera prst="orthographicFront">
                <a:rot lat="300000" lon="0" rev="0"/>
              </a:camera>
              <a:lightRig rig="threePt" dir="t"/>
            </a:scene3d>
            <a:sp3d extrusionH="57150" contourW="12700">
              <a:bevelB w="38100" h="38100"/>
              <a:extrusionClr>
                <a:srgbClr val="FFC000"/>
              </a:extrusionClr>
              <a:contourClr>
                <a:schemeClr val="tx1"/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57375"/>
            <a:ext cx="8229600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4A7E3A-604E-4FB1-ADFC-F6A0BC270E00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3C41DD-198F-4322-A4C9-259E70D00C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FFF00"/>
          </a:solidFill>
          <a:effectLst>
            <a:innerShdw blurRad="63500" dist="50800">
              <a:prstClr val="black">
                <a:alpha val="88000"/>
              </a:prstClr>
            </a:innerShdw>
          </a:effectLst>
          <a:latin typeface="Mistral" pitchFamily="66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Mistral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Mistral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Mistral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Mistral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Mistral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Mistral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Mistral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Mistral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3200" kern="1200">
          <a:solidFill>
            <a:schemeClr val="tx1"/>
          </a:solidFill>
          <a:latin typeface="Constantia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800" kern="1200">
          <a:solidFill>
            <a:schemeClr val="tx1"/>
          </a:solidFill>
          <a:latin typeface="Constantia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Constantia" pitchFamily="18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000" kern="1200">
          <a:solidFill>
            <a:schemeClr val="tx1"/>
          </a:solidFill>
          <a:latin typeface="Constantia" pitchFamily="18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000" kern="1200">
          <a:solidFill>
            <a:schemeClr val="tx1"/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533400" y="2057400"/>
            <a:ext cx="8077200" cy="2819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uk-UA" smtClean="0">
                <a:solidFill>
                  <a:srgbClr val="00CC00"/>
                </a:solidFill>
                <a:effectLst/>
                <a:latin typeface="Arial" charset="0"/>
              </a:rPr>
              <a:t>Класифікація спеціальних здібностей учнів на підставі багатовимірної концепції особистості</a:t>
            </a:r>
            <a:endParaRPr lang="ru-RU" smtClean="0">
              <a:solidFill>
                <a:srgbClr val="00CC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533400" y="2057400"/>
            <a:ext cx="8077200" cy="2819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uk-UA" smtClean="0">
                <a:solidFill>
                  <a:srgbClr val="00CC00"/>
                </a:solidFill>
                <a:effectLst/>
                <a:latin typeface="Arial" charset="0"/>
              </a:rPr>
              <a:t>Класифікація спеціальних здібностей учнів на підставі багатовимірної концепції особистості</a:t>
            </a:r>
            <a:endParaRPr lang="ru-RU" smtClean="0">
              <a:solidFill>
                <a:srgbClr val="00CC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6" name="Diagram 6"/>
          <p:cNvGraphicFramePr>
            <a:graphicFrameLocks/>
          </p:cNvGraphicFramePr>
          <p:nvPr>
            <p:ph/>
          </p:nvPr>
        </p:nvGraphicFramePr>
        <p:xfrm>
          <a:off x="381000" y="228600"/>
          <a:ext cx="8458200" cy="6400800"/>
        </p:xfrm>
        <a:graphic>
          <a:graphicData uri="http://schemas.openxmlformats.org/drawingml/2006/compatibility">
            <com:legacyDrawing xmlns:com="http://schemas.openxmlformats.org/drawingml/2006/compatibility" spid="_x0000_s30726"/>
          </a:graphicData>
        </a:graphic>
      </p:graphicFrame>
      <p:pic>
        <p:nvPicPr>
          <p:cNvPr id="30740" name="Picture 20" descr="j02997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486400"/>
            <a:ext cx="14462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1" name="Picture 21" descr="MC900291786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9863" y="0"/>
            <a:ext cx="135413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2" name="Picture 22" descr="MC900353102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043488"/>
            <a:ext cx="1498600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3" name="Picture 23" descr="MC900231415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524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6" descr="24694428_ppifag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914400"/>
            <a:ext cx="3074988" cy="3733800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</p:pic>
      <p:sp>
        <p:nvSpPr>
          <p:cNvPr id="33799" name="Rectangle 7"/>
          <p:cNvSpPr>
            <a:spLocks noGrp="1"/>
          </p:cNvSpPr>
          <p:nvPr>
            <p:ph type="title"/>
          </p:nvPr>
        </p:nvSpPr>
        <p:spPr bwMode="auto">
          <a:xfrm>
            <a:off x="3276600" y="4876800"/>
            <a:ext cx="3962400" cy="990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uk-UA" b="1" smtClean="0">
                <a:solidFill>
                  <a:srgbClr val="FF0000"/>
                </a:solidFill>
                <a:effectLst/>
                <a:latin typeface="Showcard Gothic" pitchFamily="82" charset="0"/>
              </a:rPr>
              <a:t>Діоген</a:t>
            </a:r>
            <a:endParaRPr lang="ru-RU" b="1" smtClean="0">
              <a:solidFill>
                <a:srgbClr val="FF0000"/>
              </a:solidFill>
              <a:effectLst/>
              <a:latin typeface="Showcard Goth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20" name="Object 4"/>
          <p:cNvGraphicFramePr>
            <a:graphicFrameLocks noChangeAspect="1"/>
          </p:cNvGraphicFramePr>
          <p:nvPr>
            <p:ph/>
          </p:nvPr>
        </p:nvGraphicFramePr>
        <p:xfrm>
          <a:off x="557213" y="1460500"/>
          <a:ext cx="7947025" cy="3930650"/>
        </p:xfrm>
        <a:graphic>
          <a:graphicData uri="http://schemas.openxmlformats.org/presentationml/2006/ole">
            <p:oleObj spid="_x0000_s34820" name="Диаграмма" r:id="rId3" imgW="7991475" imgH="3952875" progId="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4" descr="51896994_1259707273_4c4e323cc6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057400"/>
            <a:ext cx="28575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5" descr="Elektronik-05"/>
          <p:cNvPicPr>
            <a:picLocks noChangeAspect="1" noChangeArrowheads="1"/>
          </p:cNvPicPr>
          <p:nvPr/>
        </p:nvPicPr>
        <p:blipFill>
          <a:blip r:embed="rId3" cstate="print"/>
          <a:srcRect l="8643" t="11099" r="36420" b="9409"/>
          <a:stretch>
            <a:fillRect/>
          </a:stretch>
        </p:blipFill>
        <p:spPr bwMode="auto">
          <a:xfrm>
            <a:off x="3505200" y="1981200"/>
            <a:ext cx="25971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8" descr="notenschluesse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953000"/>
            <a:ext cx="681038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10" descr="ANd9GcQMCQ2Mdc1sUdUsfdvqBjTPipUnmCoK6HNejZsyTIsbP7YeSCX3U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5181600"/>
            <a:ext cx="19812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11" descr="forma_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1676400"/>
            <a:ext cx="233521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13" descr="cifry"/>
          <p:cNvPicPr>
            <a:picLocks noChangeAspect="1" noChangeArrowheads="1"/>
          </p:cNvPicPr>
          <p:nvPr/>
        </p:nvPicPr>
        <p:blipFill>
          <a:blip r:embed="rId7" cstate="print"/>
          <a:srcRect l="18964" t="-1695" r="17036" b="48814"/>
          <a:stretch>
            <a:fillRect/>
          </a:stretch>
        </p:blipFill>
        <p:spPr bwMode="auto">
          <a:xfrm>
            <a:off x="3429000" y="5105400"/>
            <a:ext cx="27432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17" descr="math_940"/>
          <p:cNvPicPr>
            <a:picLocks noChangeAspect="1" noChangeArrowheads="1"/>
          </p:cNvPicPr>
          <p:nvPr/>
        </p:nvPicPr>
        <p:blipFill>
          <a:blip r:embed="rId8" cstate="print"/>
          <a:srcRect l="64505" b="-2370"/>
          <a:stretch>
            <a:fillRect/>
          </a:stretch>
        </p:blipFill>
        <p:spPr bwMode="auto">
          <a:xfrm>
            <a:off x="6477000" y="4495800"/>
            <a:ext cx="22098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>
          <a:xfrm>
            <a:off x="2895600" y="457200"/>
            <a:ext cx="59436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uk-UA" sz="40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Типи особистості учня</a:t>
            </a:r>
            <a:endParaRPr lang="ru-RU" sz="4000" b="1" i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>
          <a:xfrm>
            <a:off x="457200" y="1857375"/>
            <a:ext cx="8305800" cy="4772025"/>
          </a:xfrm>
        </p:spPr>
        <p:txBody>
          <a:bodyPr/>
          <a:lstStyle/>
          <a:p>
            <a:pPr eaLnBrk="1" hangingPunct="1"/>
            <a:r>
              <a:rPr lang="uk-UA" sz="3600" smtClean="0"/>
              <a:t>“гравець словами”;</a:t>
            </a:r>
          </a:p>
          <a:p>
            <a:pPr eaLnBrk="1" hangingPunct="1"/>
            <a:r>
              <a:rPr lang="uk-UA" sz="3600" smtClean="0"/>
              <a:t>“допитливий аналітик”;</a:t>
            </a:r>
          </a:p>
          <a:p>
            <a:pPr eaLnBrk="1" hangingPunct="1"/>
            <a:r>
              <a:rPr lang="uk-UA" sz="3600" smtClean="0"/>
              <a:t>“візуальний спостерігач”;</a:t>
            </a:r>
          </a:p>
          <a:p>
            <a:pPr eaLnBrk="1" hangingPunct="1"/>
            <a:r>
              <a:rPr lang="uk-UA" sz="3600" smtClean="0"/>
              <a:t>“любитель музики”;</a:t>
            </a:r>
          </a:p>
          <a:p>
            <a:pPr eaLnBrk="1" hangingPunct="1"/>
            <a:r>
              <a:rPr lang="uk-UA" sz="3600" smtClean="0"/>
              <a:t>“непосидючий”;</a:t>
            </a:r>
          </a:p>
          <a:p>
            <a:pPr eaLnBrk="1" hangingPunct="1"/>
            <a:r>
              <a:rPr lang="uk-UA" sz="3600" smtClean="0"/>
              <a:t>“співрозмовник”;</a:t>
            </a:r>
          </a:p>
          <a:p>
            <a:pPr eaLnBrk="1" hangingPunct="1"/>
            <a:r>
              <a:rPr lang="uk-UA" sz="3600" smtClean="0"/>
              <a:t>“сам по собі”.</a:t>
            </a: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1100138"/>
          </a:xfrm>
          <a:solidFill>
            <a:srgbClr val="00FF00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uk-UA" sz="3200" b="1" u="sng" smtClean="0">
                <a:solidFill>
                  <a:srgbClr val="FF0000"/>
                </a:solidFill>
                <a:effectLst/>
                <a:latin typeface="Times New Roman" pitchFamily="18" charset="0"/>
              </a:rPr>
              <a:t>Класифікація спеціальних здібностей на підставі багатовимірної концепції особистості</a:t>
            </a:r>
            <a:endParaRPr lang="ru-RU" sz="3200" b="1" u="sng" smtClean="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8686800" cy="56388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1800" b="1" i="1" smtClean="0">
                <a:solidFill>
                  <a:srgbClr val="003300"/>
                </a:solidFill>
                <a:latin typeface="Times New Roman" pitchFamily="18" charset="0"/>
              </a:rPr>
              <a:t>Здібності орієнтуватися у просторі й часі:</a:t>
            </a:r>
            <a:endParaRPr lang="uk-UA" sz="180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800" smtClean="0">
                <a:latin typeface="Times New Roman" pitchFamily="18" charset="0"/>
              </a:rPr>
              <a:t>      - ретроспективні (консерватизм);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800" smtClean="0">
                <a:latin typeface="Times New Roman" pitchFamily="18" charset="0"/>
              </a:rPr>
              <a:t>      - кон</a:t>
            </a:r>
            <a:r>
              <a:rPr lang="en-US" sz="1800" smtClean="0">
                <a:latin typeface="Times New Roman" pitchFamily="18" charset="0"/>
              </a:rPr>
              <a:t>’</a:t>
            </a:r>
            <a:r>
              <a:rPr lang="uk-UA" sz="1800" smtClean="0">
                <a:latin typeface="Times New Roman" pitchFamily="18" charset="0"/>
              </a:rPr>
              <a:t>юктурні  (кмітливість);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800" smtClean="0">
                <a:latin typeface="Times New Roman" pitchFamily="18" charset="0"/>
              </a:rPr>
              <a:t>      - перспективні (передбачливість).</a:t>
            </a:r>
            <a:endParaRPr lang="uk-UA" sz="1800" b="1" i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1800" b="1" i="1" smtClean="0">
                <a:solidFill>
                  <a:srgbClr val="003300"/>
                </a:solidFill>
                <a:latin typeface="Times New Roman" pitchFamily="18" charset="0"/>
              </a:rPr>
              <a:t>Здібності до потреб і вольових (естетичних) переживань:</a:t>
            </a:r>
            <a:endParaRPr lang="uk-UA" sz="180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800" smtClean="0">
                <a:latin typeface="Times New Roman" pitchFamily="18" charset="0"/>
              </a:rPr>
              <a:t>      -    песимістичні (критичність);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800" smtClean="0">
                <a:latin typeface="Times New Roman" pitchFamily="18" charset="0"/>
              </a:rPr>
              <a:t>      -    амбівалентні (врівноваженість);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800" smtClean="0">
                <a:latin typeface="Times New Roman" pitchFamily="18" charset="0"/>
              </a:rPr>
              <a:t>      -    оптимістичні (життєрадісність).</a:t>
            </a:r>
            <a:endParaRPr lang="uk-UA" sz="1800" b="1" i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1800" b="1" i="1" smtClean="0">
                <a:solidFill>
                  <a:srgbClr val="003300"/>
                </a:solidFill>
                <a:latin typeface="Times New Roman" pitchFamily="18" charset="0"/>
              </a:rPr>
              <a:t>Здібності до змісту (профілів, видів) діяльності:</a:t>
            </a:r>
            <a:endParaRPr lang="uk-UA" sz="180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800" smtClean="0">
                <a:latin typeface="Times New Roman" pitchFamily="18" charset="0"/>
              </a:rPr>
              <a:t>      -    трудові (ділові);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800" smtClean="0">
                <a:latin typeface="Times New Roman" pitchFamily="18" charset="0"/>
              </a:rPr>
              <a:t>      -    комунікативні;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800" smtClean="0">
                <a:latin typeface="Times New Roman" pitchFamily="18" charset="0"/>
              </a:rPr>
              <a:t>      -    самодіяльні (особистісні).</a:t>
            </a:r>
            <a:endParaRPr lang="uk-UA" sz="1800" b="1" i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1800" b="1" i="1" smtClean="0">
                <a:solidFill>
                  <a:srgbClr val="003300"/>
                </a:solidFill>
                <a:latin typeface="Times New Roman" pitchFamily="18" charset="0"/>
              </a:rPr>
              <a:t>Здібності до рівнів оволодіння людською діяльністю:</a:t>
            </a:r>
            <a:endParaRPr lang="uk-UA" sz="180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800" smtClean="0">
                <a:latin typeface="Times New Roman" pitchFamily="18" charset="0"/>
              </a:rPr>
              <a:t>      -    навчальні (адаптивні);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800" smtClean="0">
                <a:latin typeface="Times New Roman" pitchFamily="18" charset="0"/>
              </a:rPr>
              <a:t>      -    відтворювальні (виконавчі);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800" smtClean="0">
                <a:latin typeface="Times New Roman" pitchFamily="18" charset="0"/>
              </a:rPr>
              <a:t>      -    творчі (інноваційні).</a:t>
            </a:r>
            <a:endParaRPr lang="uk-UA" sz="1800" b="1" i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1800" b="1" i="1" smtClean="0">
                <a:solidFill>
                  <a:srgbClr val="003300"/>
                </a:solidFill>
                <a:latin typeface="Times New Roman" pitchFamily="18" charset="0"/>
              </a:rPr>
              <a:t>Здібності до форм реалізації людської діяльності:</a:t>
            </a:r>
            <a:endParaRPr lang="uk-UA" sz="180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800" smtClean="0">
                <a:latin typeface="Times New Roman" pitchFamily="18" charset="0"/>
              </a:rPr>
              <a:t>      -    моторні (рухові);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800" smtClean="0">
                <a:latin typeface="Times New Roman" pitchFamily="18" charset="0"/>
              </a:rPr>
              <a:t>      -    перцептивні (зосередженість);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800" smtClean="0">
                <a:latin typeface="Times New Roman" pitchFamily="18" charset="0"/>
              </a:rPr>
              <a:t>      -    мовленнєво - розумові (мислительні).</a:t>
            </a:r>
            <a:endParaRPr lang="ru-RU" sz="18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WordArt 8"/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7391400" cy="5562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Дякуємо за увагу!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 bwMode="auto">
          <a:xfrm>
            <a:off x="609600" y="259080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uk-UA" sz="4000" b="1" u="sng" smtClean="0">
                <a:solidFill>
                  <a:srgbClr val="FF0000"/>
                </a:solidFill>
                <a:effectLst/>
                <a:latin typeface="Times New Roman" pitchFamily="18" charset="0"/>
              </a:rPr>
              <a:t>Здібності</a:t>
            </a:r>
            <a:r>
              <a:rPr lang="uk-UA" sz="40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 – це можливість людини до виконання діяльності.</a:t>
            </a:r>
            <a:endParaRPr lang="ru-RU" sz="4000" b="1" smtClean="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 bwMode="auto">
          <a:xfrm>
            <a:off x="609600" y="1828800"/>
            <a:ext cx="8229600" cy="3505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uk-UA" b="1" u="sng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Обдарованість</a:t>
            </a:r>
            <a:r>
              <a:rPr lang="uk-UA" b="1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 – це сукупність здібностей, які дозволяють індивіду досягти вагомих результатів в одному або декількох видах діяльності.</a:t>
            </a:r>
            <a:endParaRPr lang="ru-RU" b="1" smtClean="0">
              <a:solidFill>
                <a:schemeClr val="folHlink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 bwMode="auto">
          <a:xfrm>
            <a:off x="3733800" y="152400"/>
            <a:ext cx="5257800" cy="990600"/>
          </a:xfrm>
          <a:solidFill>
            <a:schemeClr val="bg1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uk-UA" sz="4000" b="1" u="sng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Класифікація здібностей</a:t>
            </a:r>
            <a:endParaRPr lang="ru-RU" sz="4000" b="1" u="sng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9465" name="Organization Chart 9"/>
          <p:cNvGraphicFramePr>
            <a:graphicFrameLocks/>
          </p:cNvGraphicFramePr>
          <p:nvPr>
            <p:ph type="dgm" idx="1"/>
          </p:nvPr>
        </p:nvGraphicFramePr>
        <p:xfrm>
          <a:off x="152400" y="1295400"/>
          <a:ext cx="8763000" cy="5399088"/>
        </p:xfrm>
        <a:graphic>
          <a:graphicData uri="http://schemas.openxmlformats.org/drawingml/2006/compatibility">
            <com:legacyDrawing xmlns:com="http://schemas.openxmlformats.org/drawingml/2006/compatibility" spid="_x0000_s1946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8" name="Organization Chart 6"/>
          <p:cNvGraphicFramePr>
            <a:graphicFrameLocks/>
          </p:cNvGraphicFramePr>
          <p:nvPr>
            <p:ph/>
          </p:nvPr>
        </p:nvGraphicFramePr>
        <p:xfrm>
          <a:off x="1447800" y="1524000"/>
          <a:ext cx="6705600" cy="4360863"/>
        </p:xfrm>
        <a:graphic>
          <a:graphicData uri="http://schemas.openxmlformats.org/drawingml/2006/compatibility">
            <com:legacyDrawing xmlns:com="http://schemas.openxmlformats.org/drawingml/2006/compatibility" spid="_x0000_s1843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4" name="Organization Chart 6"/>
          <p:cNvGraphicFramePr>
            <a:graphicFrameLocks/>
          </p:cNvGraphicFramePr>
          <p:nvPr>
            <p:ph/>
          </p:nvPr>
        </p:nvGraphicFramePr>
        <p:xfrm>
          <a:off x="152400" y="228600"/>
          <a:ext cx="8839200" cy="6477000"/>
        </p:xfrm>
        <a:graphic>
          <a:graphicData uri="http://schemas.openxmlformats.org/drawingml/2006/compatibility">
            <com:legacyDrawing xmlns:com="http://schemas.openxmlformats.org/drawingml/2006/compatibility" spid="_x0000_s1741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84" name="Diagram 36"/>
          <p:cNvGraphicFramePr>
            <a:graphicFrameLocks/>
          </p:cNvGraphicFramePr>
          <p:nvPr>
            <p:ph/>
          </p:nvPr>
        </p:nvGraphicFramePr>
        <p:xfrm>
          <a:off x="228600" y="152400"/>
          <a:ext cx="8610600" cy="6553200"/>
        </p:xfrm>
        <a:graphic>
          <a:graphicData uri="http://schemas.openxmlformats.org/drawingml/2006/compatibility">
            <com:legacyDrawing xmlns:com="http://schemas.openxmlformats.org/drawingml/2006/compatibility" spid="_x0000_s2768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8" name="Organization Chart 6"/>
          <p:cNvGraphicFramePr>
            <a:graphicFrameLocks/>
          </p:cNvGraphicFramePr>
          <p:nvPr>
            <p:ph/>
          </p:nvPr>
        </p:nvGraphicFramePr>
        <p:xfrm>
          <a:off x="381000" y="1066800"/>
          <a:ext cx="8534400" cy="5111750"/>
        </p:xfrm>
        <a:graphic>
          <a:graphicData uri="http://schemas.openxmlformats.org/drawingml/2006/compatibility">
            <com:legacyDrawing xmlns:com="http://schemas.openxmlformats.org/drawingml/2006/compatibility" spid="_x0000_s2867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81000" y="0"/>
            <a:ext cx="8229600" cy="1143000"/>
          </a:xfrm>
          <a:solidFill>
            <a:schemeClr val="bg2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uk-UA" sz="2800" b="1" smtClean="0">
                <a:solidFill>
                  <a:schemeClr val="folHlink"/>
                </a:solidFill>
                <a:effectLst/>
                <a:latin typeface="Arial" charset="0"/>
              </a:rPr>
              <a:t>Модель розвитку здібностей обдарованої дитини</a:t>
            </a:r>
            <a:endParaRPr lang="ru-RU" sz="2800" b="1" smtClean="0">
              <a:solidFill>
                <a:schemeClr val="folHlink"/>
              </a:solidFill>
              <a:effectLst/>
              <a:latin typeface="Arial" charset="0"/>
            </a:endParaRPr>
          </a:p>
        </p:txBody>
      </p:sp>
      <p:graphicFrame>
        <p:nvGraphicFramePr>
          <p:cNvPr id="29702" name="Diagram 6"/>
          <p:cNvGraphicFramePr>
            <a:graphicFrameLocks/>
          </p:cNvGraphicFramePr>
          <p:nvPr>
            <p:ph/>
          </p:nvPr>
        </p:nvGraphicFramePr>
        <p:xfrm>
          <a:off x="0" y="1219200"/>
          <a:ext cx="9144000" cy="5638800"/>
        </p:xfrm>
        <a:graphic>
          <a:graphicData uri="http://schemas.openxmlformats.org/drawingml/2006/compatibility">
            <com:legacyDrawing xmlns:com="http://schemas.openxmlformats.org/drawingml/2006/compatibility" spid="_x0000_s29702"/>
          </a:graphicData>
        </a:graphic>
      </p:graphicFrame>
      <p:pic>
        <p:nvPicPr>
          <p:cNvPr id="29721" name="Picture 25" descr="chytanj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124200"/>
            <a:ext cx="2438400" cy="1514475"/>
          </a:xfrm>
          <a:prstGeom prst="rect">
            <a:avLst/>
          </a:prstGeom>
          <a:noFill/>
          <a:ln w="76200" cmpd="tri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prezentacia</Template>
  <TotalTime>0</TotalTime>
  <Words>341</Words>
  <Application>Microsoft Office PowerPoint</Application>
  <PresentationFormat>Экран (4:3)</PresentationFormat>
  <Paragraphs>133</Paragraphs>
  <Slides>17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Mistral</vt:lpstr>
      <vt:lpstr>Constantia</vt:lpstr>
      <vt:lpstr>Calibri</vt:lpstr>
      <vt:lpstr>Arial Rounded MT Bold</vt:lpstr>
      <vt:lpstr>Times New Roman</vt:lpstr>
      <vt:lpstr>prezentacia</vt:lpstr>
      <vt:lpstr>Диаграмма</vt:lpstr>
      <vt:lpstr>Класифікація спеціальних здібностей учнів на підставі багатовимірної концепції особистості</vt:lpstr>
      <vt:lpstr>Здібності – це можливість людини до виконання діяльності.</vt:lpstr>
      <vt:lpstr>Обдарованість – це сукупність здібностей, які дозволяють індивіду досягти вагомих результатів в одному або декількох видах діяльності.</vt:lpstr>
      <vt:lpstr>Класифікація здібностей</vt:lpstr>
      <vt:lpstr>Слайд 5</vt:lpstr>
      <vt:lpstr>Слайд 6</vt:lpstr>
      <vt:lpstr>Слайд 7</vt:lpstr>
      <vt:lpstr>Слайд 8</vt:lpstr>
      <vt:lpstr>Модель розвитку здібностей обдарованої дитини</vt:lpstr>
      <vt:lpstr>Класифікація спеціальних здібностей учнів на підставі багатовимірної концепції особистості</vt:lpstr>
      <vt:lpstr>Слайд 11</vt:lpstr>
      <vt:lpstr>Діоген</vt:lpstr>
      <vt:lpstr>Слайд 13</vt:lpstr>
      <vt:lpstr>Слайд 14</vt:lpstr>
      <vt:lpstr>Типи особистості учня</vt:lpstr>
      <vt:lpstr>Класифікація спеціальних здібностей на підставі багатовимірної концепції особистості</vt:lpstr>
      <vt:lpstr>Слайд 17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Класифікація спеціальних здібностей учнів на підставі багатовимірної концепції особистості</dc:title>
  <dc:subject/>
  <dc:creator>UserXP</dc:creator>
  <cp:keywords/>
  <dc:description/>
  <cp:lastModifiedBy>UserXP</cp:lastModifiedBy>
  <cp:revision>1</cp:revision>
  <dcterms:created xsi:type="dcterms:W3CDTF">2013-02-12T20:51:36Z</dcterms:created>
  <dcterms:modified xsi:type="dcterms:W3CDTF">2013-02-12T20:51:55Z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TC102831799990</vt:lpwstr>
  </property>
</Properties>
</file>