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9" r:id="rId10"/>
    <p:sldId id="270" r:id="rId11"/>
    <p:sldId id="271" r:id="rId12"/>
    <p:sldId id="272" r:id="rId13"/>
    <p:sldId id="274" r:id="rId14"/>
    <p:sldId id="273" r:id="rId15"/>
    <p:sldId id="275" r:id="rId16"/>
    <p:sldId id="278" r:id="rId17"/>
    <p:sldId id="277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65" r:id="rId26"/>
    <p:sldId id="267" r:id="rId27"/>
    <p:sldId id="268" r:id="rId28"/>
    <p:sldId id="26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66"/>
    <a:srgbClr val="009900"/>
    <a:srgbClr val="FFFF00"/>
    <a:srgbClr val="000099"/>
    <a:srgbClr val="FF0000"/>
    <a:srgbClr val="00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6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5" Type="http://schemas.microsoft.com/office/2006/relationships/legacyDiagramText" Target="legacyDiagramText8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1.bin"/><Relationship Id="rId7" Type="http://schemas.microsoft.com/office/2006/relationships/legacyDiagramText" Target="legacyDiagramText15.bin"/><Relationship Id="rId2" Type="http://schemas.microsoft.com/office/2006/relationships/legacyDiagramText" Target="legacyDiagramText10.bin"/><Relationship Id="rId1" Type="http://schemas.microsoft.com/office/2006/relationships/legacyDiagramText" Target="legacyDiagramText9.bin"/><Relationship Id="rId6" Type="http://schemas.microsoft.com/office/2006/relationships/legacyDiagramText" Target="legacyDiagramText14.bin"/><Relationship Id="rId5" Type="http://schemas.microsoft.com/office/2006/relationships/legacyDiagramText" Target="legacyDiagramText13.bin"/><Relationship Id="rId4" Type="http://schemas.microsoft.com/office/2006/relationships/legacyDiagramText" Target="legacyDiagramText12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4" Type="http://schemas.microsoft.com/office/2006/relationships/legacyDiagramText" Target="legacyDiagramText19.bin"/></Relationships>
</file>

<file path=ppt/drawings/_rels/vmlDrawing5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27.bin"/><Relationship Id="rId3" Type="http://schemas.microsoft.com/office/2006/relationships/legacyDiagramText" Target="legacyDiagramText22.bin"/><Relationship Id="rId7" Type="http://schemas.microsoft.com/office/2006/relationships/legacyDiagramText" Target="legacyDiagramText26.bin"/><Relationship Id="rId2" Type="http://schemas.microsoft.com/office/2006/relationships/legacyDiagramText" Target="legacyDiagramText21.bin"/><Relationship Id="rId1" Type="http://schemas.microsoft.com/office/2006/relationships/legacyDiagramText" Target="legacyDiagramText20.bin"/><Relationship Id="rId6" Type="http://schemas.microsoft.com/office/2006/relationships/legacyDiagramText" Target="legacyDiagramText25.bin"/><Relationship Id="rId11" Type="http://schemas.microsoft.com/office/2006/relationships/legacyDiagramText" Target="legacyDiagramText30.bin"/><Relationship Id="rId5" Type="http://schemas.microsoft.com/office/2006/relationships/legacyDiagramText" Target="legacyDiagramText24.bin"/><Relationship Id="rId10" Type="http://schemas.microsoft.com/office/2006/relationships/legacyDiagramText" Target="legacyDiagramText29.bin"/><Relationship Id="rId4" Type="http://schemas.microsoft.com/office/2006/relationships/legacyDiagramText" Target="legacyDiagramText23.bin"/><Relationship Id="rId9" Type="http://schemas.microsoft.com/office/2006/relationships/legacyDiagramText" Target="legacyDiagramText28.bin"/></Relationships>
</file>

<file path=ppt/drawings/_rels/vmlDrawing6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38.bin"/><Relationship Id="rId3" Type="http://schemas.microsoft.com/office/2006/relationships/legacyDiagramText" Target="legacyDiagramText33.bin"/><Relationship Id="rId7" Type="http://schemas.microsoft.com/office/2006/relationships/legacyDiagramText" Target="legacyDiagramText37.bin"/><Relationship Id="rId12" Type="http://schemas.microsoft.com/office/2006/relationships/legacyDiagramText" Target="legacyDiagramText42.bin"/><Relationship Id="rId2" Type="http://schemas.microsoft.com/office/2006/relationships/legacyDiagramText" Target="legacyDiagramText32.bin"/><Relationship Id="rId1" Type="http://schemas.microsoft.com/office/2006/relationships/legacyDiagramText" Target="legacyDiagramText31.bin"/><Relationship Id="rId6" Type="http://schemas.microsoft.com/office/2006/relationships/legacyDiagramText" Target="legacyDiagramText36.bin"/><Relationship Id="rId11" Type="http://schemas.microsoft.com/office/2006/relationships/legacyDiagramText" Target="legacyDiagramText41.bin"/><Relationship Id="rId5" Type="http://schemas.microsoft.com/office/2006/relationships/legacyDiagramText" Target="legacyDiagramText35.bin"/><Relationship Id="rId10" Type="http://schemas.microsoft.com/office/2006/relationships/legacyDiagramText" Target="legacyDiagramText40.bin"/><Relationship Id="rId4" Type="http://schemas.microsoft.com/office/2006/relationships/legacyDiagramText" Target="legacyDiagramText34.bin"/><Relationship Id="rId9" Type="http://schemas.microsoft.com/office/2006/relationships/legacyDiagramText" Target="legacyDiagramText3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7672414" cy="1470025"/>
          </a:xfrm>
        </p:spPr>
        <p:txBody>
          <a:bodyPr/>
          <a:lstStyle>
            <a:lvl1pPr>
              <a:defRPr sz="5400" b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8108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7C296BB3-D8DE-4F7F-8385-06E9D8B6D63C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5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B8A40DF0-3CB1-4A61-9E05-941CC64C7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5978-15F0-4CA2-BA80-4717663CDE29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7D2A-55EE-4842-8616-241498E2C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7A078-83D2-466D-8CE9-0401D9D2DEF2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D7027-1720-4A9C-A026-14AF65B8F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B537-576A-4A4D-AF9F-CA6EC66449E6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6597B-B89A-40F1-94FE-BAFFC425C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802D8-14AA-494D-B643-A346F95F91AC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096BE-41A8-484F-9F7C-C7BA82E25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600200"/>
            <a:ext cx="38576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39004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B13FB-0ED2-4DCC-B74D-F41730414826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37607-A385-499A-B0D0-3DE3A85BC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0398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0398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535113"/>
            <a:ext cx="390048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2174875"/>
            <a:ext cx="390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B74D8-70A3-4F12-A5B7-7F64BE96A83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D02D4-FB6A-48F0-8B90-657C161B8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5B26F-05F6-4BD1-BDAB-5A13C685DBFF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7A198-5073-4A5C-8648-974E8D69F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D2CCD-BB99-46A4-B369-AC1B50C50232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57AFD-B542-4A41-A380-4646A428C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307183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73050"/>
            <a:ext cx="47577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307183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5032-F93E-4D28-9B04-6A05331A7886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1F4B1-4C2F-49D9-87B8-EA2BFB563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AB6D-9E1F-4EAC-84BF-E158ECB5CA17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1D40A-E67F-4E17-8535-4317BAC7B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57250" y="1600200"/>
            <a:ext cx="7829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7250" y="6356350"/>
            <a:ext cx="2000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53ACF1-6732-4563-AB62-E956781B9FEE}" type="datetimeFigureOut">
              <a:rPr lang="ru-RU"/>
              <a:pPr>
                <a:defRPr/>
              </a:pPr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194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246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CBF8F8-B818-4896-8EB5-10FBAFAE3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solidFill>
            <a:srgbClr val="00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0"/>
            <a:ext cx="8316912" cy="37433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48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Інтеграція освіти через розвиток образного мислення учнів для формування інноваційної особистості</a:t>
            </a:r>
            <a:r>
              <a:rPr lang="en-US" sz="480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 </a:t>
            </a:r>
            <a:endParaRPr lang="ru-RU" sz="480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3316" name="Picture 4" descr="previ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3762375"/>
            <a:ext cx="3095625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altLang="ja-JP" sz="6000" smtClean="0">
                <a:solidFill>
                  <a:srgbClr val="FFFF00"/>
                </a:solidFill>
                <a:effectLst/>
              </a:rPr>
              <a:t>Методичні принципи об’єднання предметів</a:t>
            </a:r>
            <a:endParaRPr lang="ru-RU" sz="6000" smtClean="0">
              <a:solidFill>
                <a:srgbClr val="FFFF00"/>
              </a:solidFill>
              <a:effectLst/>
            </a:endParaRP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2060575"/>
            <a:ext cx="7829550" cy="4525963"/>
          </a:xfrm>
        </p:spPr>
        <p:txBody>
          <a:bodyPr/>
          <a:lstStyle/>
          <a:p>
            <a:r>
              <a:rPr lang="uk-UA" altLang="ja-JP" smtClean="0"/>
              <a:t>опора на знання з багатьох предметів; </a:t>
            </a:r>
          </a:p>
          <a:p>
            <a:r>
              <a:rPr lang="uk-UA" altLang="ja-JP" smtClean="0"/>
              <a:t>взаємозв’язок в змісті окремих дисциплін; </a:t>
            </a:r>
          </a:p>
          <a:p>
            <a:r>
              <a:rPr lang="uk-UA" altLang="ja-JP" smtClean="0"/>
              <a:t>зближення однорідних предметів; </a:t>
            </a:r>
          </a:p>
          <a:p>
            <a:r>
              <a:rPr lang="uk-UA" altLang="ja-JP" smtClean="0"/>
              <a:t>розвиток загальних рис для ряду предметів.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9144000" cy="2087563"/>
          </a:xfrm>
          <a:solidFill>
            <a:srgbClr val="008000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FF3300"/>
                </a:solidFill>
                <a:effectLst/>
              </a:rPr>
              <a:t>Інтеграційні процеси базуються на трьох підпорах:</a:t>
            </a:r>
            <a:r>
              <a:rPr lang="ru-RU" smtClean="0">
                <a:effectLst/>
              </a:rPr>
              <a:t> </a:t>
            </a:r>
          </a:p>
        </p:txBody>
      </p:sp>
      <p:graphicFrame>
        <p:nvGraphicFramePr>
          <p:cNvPr id="29701" name="Diagram 5"/>
          <p:cNvGraphicFramePr>
            <a:graphicFrameLocks/>
          </p:cNvGraphicFramePr>
          <p:nvPr/>
        </p:nvGraphicFramePr>
        <p:xfrm>
          <a:off x="755650" y="2133600"/>
          <a:ext cx="7704138" cy="4537075"/>
        </p:xfrm>
        <a:graphic>
          <a:graphicData uri="http://schemas.openxmlformats.org/drawingml/2006/compatibility">
            <com:legacyDrawing xmlns:com="http://schemas.openxmlformats.org/drawingml/2006/compatibility" spid="_x0000_s2970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Grp="1"/>
          </p:cNvSpPr>
          <p:nvPr>
            <p:ph type="title" idx="4294967295"/>
          </p:nvPr>
        </p:nvSpPr>
        <p:spPr bwMode="auto">
          <a:xfrm>
            <a:off x="827088" y="0"/>
            <a:ext cx="7900987" cy="1143000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altLang="ja-JP" sz="4800" i="1" smtClean="0">
                <a:effectLst/>
              </a:rPr>
              <a:t>І. За дидактичною метою:</a:t>
            </a:r>
            <a:r>
              <a:rPr lang="uk-UA" altLang="ja-JP" sz="4800" smtClean="0">
                <a:effectLst/>
              </a:rPr>
              <a:t> </a:t>
            </a:r>
            <a:endParaRPr lang="ru-RU" sz="4800" smtClean="0">
              <a:effectLst/>
            </a:endParaRPr>
          </a:p>
        </p:txBody>
      </p:sp>
      <p:graphicFrame>
        <p:nvGraphicFramePr>
          <p:cNvPr id="30730" name="Organization Chart 10"/>
          <p:cNvGraphicFramePr>
            <a:graphicFrameLocks/>
          </p:cNvGraphicFramePr>
          <p:nvPr>
            <p:ph idx="4294967295"/>
          </p:nvPr>
        </p:nvGraphicFramePr>
        <p:xfrm>
          <a:off x="847725" y="1585913"/>
          <a:ext cx="8296275" cy="4762500"/>
        </p:xfrm>
        <a:graphic>
          <a:graphicData uri="http://schemas.openxmlformats.org/drawingml/2006/compatibility">
            <com:legacyDrawing xmlns:com="http://schemas.openxmlformats.org/drawingml/2006/compatibility" spid="_x0000_s3073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0825" y="0"/>
            <a:ext cx="8893175" cy="1417638"/>
          </a:xfrm>
          <a:solidFill>
            <a:srgbClr val="FFFF99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altLang="ja-JP" sz="4800" i="1" smtClean="0">
                <a:effectLst/>
              </a:rPr>
              <a:t>ІІ. За етапами навчальної діяльності:</a:t>
            </a:r>
            <a:r>
              <a:rPr lang="uk-UA" altLang="ja-JP" sz="4800" smtClean="0">
                <a:effectLst/>
              </a:rPr>
              <a:t> </a:t>
            </a:r>
            <a:endParaRPr lang="ru-RU" sz="4800" smtClean="0">
              <a:effectLst/>
            </a:endParaRPr>
          </a:p>
        </p:txBody>
      </p:sp>
      <p:graphicFrame>
        <p:nvGraphicFramePr>
          <p:cNvPr id="34819" name="Organization Chart 3"/>
          <p:cNvGraphicFramePr>
            <a:graphicFrameLocks/>
          </p:cNvGraphicFramePr>
          <p:nvPr>
            <p:ph idx="4294967295"/>
          </p:nvPr>
        </p:nvGraphicFramePr>
        <p:xfrm>
          <a:off x="0" y="1412875"/>
          <a:ext cx="9144000" cy="5256213"/>
        </p:xfrm>
        <a:graphic>
          <a:graphicData uri="http://schemas.openxmlformats.org/drawingml/2006/compatibility">
            <com:legacyDrawing xmlns:com="http://schemas.openxmlformats.org/drawingml/2006/compatibility" spid="_x0000_s3481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z="4800" smtClean="0">
                <a:effectLst/>
              </a:rPr>
              <a:t>Вимоги до інтегрованих уроків:</a:t>
            </a:r>
            <a:endParaRPr lang="ru-RU" sz="4800" smtClean="0">
              <a:effectLst/>
            </a:endParaRPr>
          </a:p>
        </p:txBody>
      </p:sp>
      <p:graphicFrame>
        <p:nvGraphicFramePr>
          <p:cNvPr id="33797" name="Diagram 5"/>
          <p:cNvGraphicFramePr>
            <a:graphicFrameLocks/>
          </p:cNvGraphicFramePr>
          <p:nvPr/>
        </p:nvGraphicFramePr>
        <p:xfrm>
          <a:off x="971550" y="1633538"/>
          <a:ext cx="7777163" cy="5224462"/>
        </p:xfrm>
        <a:graphic>
          <a:graphicData uri="http://schemas.openxmlformats.org/drawingml/2006/compatibility">
            <com:legacyDrawing xmlns:com="http://schemas.openxmlformats.org/drawingml/2006/compatibility" spid="_x0000_s3379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Загальні вимоги</a:t>
            </a:r>
            <a:endParaRPr lang="ru-RU" smtClean="0">
              <a:effectLst/>
            </a:endParaRPr>
          </a:p>
        </p:txBody>
      </p:sp>
      <p:sp>
        <p:nvSpPr>
          <p:cNvPr id="35845" name="Rectangle 5"/>
          <p:cNvSpPr>
            <a:spLocks noGrp="1"/>
          </p:cNvSpPr>
          <p:nvPr>
            <p:ph type="body" idx="4294967295"/>
          </p:nvPr>
        </p:nvSpPr>
        <p:spPr>
          <a:xfrm>
            <a:off x="857250" y="1600200"/>
            <a:ext cx="8035925" cy="48529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600" smtClean="0"/>
              <a:t>1. Використання нових досягнень науки, передової педагогічної практики, побудови уроку на основі закономірностей навчально-виховного процесу.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600" smtClean="0"/>
              <a:t>2. Інформація на уроці оптимальному співвідношенні всіх дидактичних принципів і правил.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600" smtClean="0"/>
              <a:t>3. Забезпечення належних умов для продуктивної пізнавальної діяльності учнів з врахуванням їх інтересів здібностей і потреб.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600" smtClean="0"/>
              <a:t>4. Зв’язок з раніше засвоєними знаннями і вміннями, опора на досягнутий рівень розвитку учнів.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600" smtClean="0"/>
              <a:t>5. Мотивація і активізація розвитку всіх сфер особистості.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Загальні вимоги</a:t>
            </a:r>
            <a:endParaRPr lang="ru-RU" smtClean="0">
              <a:effectLst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600200"/>
            <a:ext cx="8035925" cy="4852988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800" smtClean="0"/>
              <a:t>6. Логічність і емоційність всіх етапів навчально-виховної діяльності.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800" smtClean="0"/>
              <a:t>7. Ефективність використання педагогічних засобів.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800" smtClean="0"/>
              <a:t>8. Зв’язок з життям, особистим досвідом учнів.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800" smtClean="0"/>
              <a:t>9. Формування практично необхідних знань, умінь, навичок, раціональних прийомів мислення і діяльності. 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r>
              <a:rPr lang="uk-UA" altLang="ja-JP" sz="2800" smtClean="0"/>
              <a:t>10. Формування вміння вчитися, потреби постійно поповнювати об’єм знань.</a:t>
            </a:r>
          </a:p>
          <a:p>
            <a:pPr>
              <a:lnSpc>
                <a:spcPct val="80000"/>
              </a:lnSpc>
              <a:buFont typeface="Arial" pitchFamily="34" charset="0"/>
              <a:buNone/>
            </a:pPr>
            <a:endParaRPr lang="uk-UA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Дидактичні вимоги</a:t>
            </a:r>
            <a:endParaRPr lang="ru-RU" smtClean="0">
              <a:effectLst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ja-JP" smtClean="0"/>
              <a:t>чітке визначення задач кожного предмета, що інтегруються на уроці;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раціоналізація інформаційного навчання уроку, оптимізація інтегрованого змісту з урахуванням соціальних і особистих потреб;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раціональне поєднання різноманітних форм і методів;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творчий підхід до формування структури уроку;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забезпечення оперативного зворотного зв’язку.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Дидактичні вимоги</a:t>
            </a:r>
            <a:endParaRPr lang="ru-RU" smtClean="0">
              <a:effectLst/>
            </a:endParaRP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ja-JP" smtClean="0"/>
              <a:t>чітке визначення задач кожного предмета, що інтегруються на уроці;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раціоналізація інформаційного навчання уроку, оптимізація інтегрованого змісту з урахуванням соціальних і особистих потреб;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раціональне поєднання різноманітних форм і методів;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творчий підхід до формування структури уроку; </a:t>
            </a:r>
          </a:p>
          <a:p>
            <a:pPr>
              <a:lnSpc>
                <a:spcPct val="80000"/>
              </a:lnSpc>
            </a:pPr>
            <a:r>
              <a:rPr lang="uk-UA" altLang="ja-JP" smtClean="0"/>
              <a:t>забезпечення оперативного зворотного зв’язку.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Виховні вимоги</a:t>
            </a:r>
            <a:endParaRPr lang="ru-RU" smtClean="0">
              <a:effectLst/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ja-JP" sz="2800" smtClean="0"/>
              <a:t>визначення виховних можливостей навчального матеріалу, діяльності на урок; </a:t>
            </a:r>
            <a:endParaRPr lang="uk-UA" altLang="ja-JP" sz="2800" i="1" smtClean="0"/>
          </a:p>
          <a:p>
            <a:pPr>
              <a:lnSpc>
                <a:spcPct val="80000"/>
              </a:lnSpc>
            </a:pPr>
            <a:r>
              <a:rPr lang="uk-UA" altLang="ja-JP" sz="2800" smtClean="0"/>
              <a:t>постановку тільки тих виховних завдань, які органічно витікають із цілей і змісту навчальної роботи; </a:t>
            </a:r>
          </a:p>
          <a:p>
            <a:pPr>
              <a:lnSpc>
                <a:spcPct val="80000"/>
              </a:lnSpc>
            </a:pPr>
            <a:r>
              <a:rPr lang="uk-UA" altLang="ja-JP" sz="2800" smtClean="0"/>
              <a:t>формування життєво необхідних якостей: охайності, відповідальності, самостійності, уважності, чесності, колективізму та ін.; </a:t>
            </a:r>
          </a:p>
          <a:p>
            <a:pPr>
              <a:lnSpc>
                <a:spcPct val="80000"/>
              </a:lnSpc>
            </a:pPr>
            <a:r>
              <a:rPr lang="uk-UA" altLang="ja-JP" sz="2800" smtClean="0"/>
              <a:t>увага і гуманне відношення до учнів, до тримання вимог педагогічного такту, співробітництво зі школярами і зацікавленість у інших успіхах.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27088" y="1844675"/>
            <a:ext cx="8316912" cy="2663825"/>
          </a:xfr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18900000" scaled="1"/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uk-UA" sz="3600" u="sng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Мислення </a:t>
            </a:r>
            <a:r>
              <a:rPr lang="uk-UA" sz="3600" smtClean="0">
                <a:effectLst/>
                <a:latin typeface="Arial" pitchFamily="34" charset="0"/>
              </a:rPr>
              <a:t>- це процес узагальненого відображення людиною предметів і явищ об</a:t>
            </a:r>
            <a:r>
              <a:rPr lang="en-US" sz="3600" smtClean="0">
                <a:effectLst/>
                <a:latin typeface="Arial" pitchFamily="34" charset="0"/>
              </a:rPr>
              <a:t>’</a:t>
            </a:r>
            <a:r>
              <a:rPr lang="uk-UA" sz="3600" smtClean="0">
                <a:effectLst/>
                <a:latin typeface="Arial" pitchFamily="34" charset="0"/>
              </a:rPr>
              <a:t>єктивної дійсності в їх істотних зв</a:t>
            </a:r>
            <a:r>
              <a:rPr lang="en-US" sz="3600" smtClean="0">
                <a:effectLst/>
                <a:latin typeface="Arial" pitchFamily="34" charset="0"/>
              </a:rPr>
              <a:t>’</a:t>
            </a:r>
            <a:r>
              <a:rPr lang="uk-UA" sz="3600" smtClean="0">
                <a:effectLst/>
                <a:latin typeface="Arial" pitchFamily="34" charset="0"/>
              </a:rPr>
              <a:t>язках і відношеннях</a:t>
            </a:r>
            <a:r>
              <a:rPr lang="en-US" sz="3600" smtClean="0">
                <a:effectLst/>
                <a:latin typeface="Arial" pitchFamily="34" charset="0"/>
              </a:rPr>
              <a:t>.</a:t>
            </a:r>
            <a:endParaRPr lang="ru-RU" sz="3600" smtClean="0">
              <a:effectLst/>
              <a:latin typeface="Arial" pitchFamily="34" charset="0"/>
            </a:endParaRPr>
          </a:p>
        </p:txBody>
      </p:sp>
      <p:pic>
        <p:nvPicPr>
          <p:cNvPr id="14340" name="Picture 4" descr="What+nex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9338" y="0"/>
            <a:ext cx="1744662" cy="1893888"/>
          </a:xfrm>
          <a:prstGeom prst="rect">
            <a:avLst/>
          </a:prstGeom>
          <a:noFill/>
        </p:spPr>
      </p:pic>
      <p:pic>
        <p:nvPicPr>
          <p:cNvPr id="14342" name="Picture 6" descr="s320x2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438" y="4510088"/>
            <a:ext cx="3044825" cy="23352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 bwMode="auto">
          <a:solidFill>
            <a:srgbClr val="00FFFF"/>
          </a:soli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Розвивальні вимоги</a:t>
            </a:r>
            <a:endParaRPr lang="ru-RU" smtClean="0">
              <a:effectLst/>
            </a:endParaRP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uk-UA" altLang="ja-JP" i="1" smtClean="0"/>
              <a:t>формування і розвиток в учнів позитивних мотивів навчально-пізнавальної діяльності, інтересів, творчої ініціативи і активності; </a:t>
            </a:r>
          </a:p>
          <a:p>
            <a:pPr>
              <a:lnSpc>
                <a:spcPct val="80000"/>
              </a:lnSpc>
            </a:pPr>
            <a:r>
              <a:rPr lang="uk-UA" altLang="ja-JP" i="1" smtClean="0"/>
              <a:t>вивчення та врахування рівня розвитку і психологічних особливостей учнів, проектування «зони найближчого розвитку»; </a:t>
            </a:r>
          </a:p>
          <a:p>
            <a:pPr>
              <a:lnSpc>
                <a:spcPct val="80000"/>
              </a:lnSpc>
            </a:pPr>
            <a:r>
              <a:rPr lang="uk-UA" altLang="ja-JP" i="1" smtClean="0"/>
              <a:t>проведення інтегрованого уроку на випереджаючому рівні, стимулювання нових якісних змін у розвитку.</a:t>
            </a:r>
            <a:r>
              <a:rPr lang="uk-UA" altLang="ja-JP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8" name="Diagram 2"/>
          <p:cNvGraphicFramePr>
            <a:graphicFrameLocks/>
          </p:cNvGraphicFramePr>
          <p:nvPr/>
        </p:nvGraphicFramePr>
        <p:xfrm>
          <a:off x="0" y="34925"/>
          <a:ext cx="9144000" cy="6823075"/>
        </p:xfrm>
        <a:graphic>
          <a:graphicData uri="http://schemas.openxmlformats.org/drawingml/2006/compatibility">
            <com:legacyDrawing xmlns:com="http://schemas.openxmlformats.org/drawingml/2006/compatibility" spid="_x0000_s4505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785" name="Group 705"/>
          <p:cNvGraphicFramePr>
            <a:graphicFrameLocks noGrp="1"/>
          </p:cNvGraphicFramePr>
          <p:nvPr/>
        </p:nvGraphicFramePr>
        <p:xfrm>
          <a:off x="0" y="-88900"/>
          <a:ext cx="9144000" cy="6946905"/>
        </p:xfrm>
        <a:graphic>
          <a:graphicData uri="http://schemas.openxmlformats.org/drawingml/2006/table">
            <a:tbl>
              <a:tblPr/>
              <a:tblGrid>
                <a:gridCol w="1604963"/>
                <a:gridCol w="3632200"/>
                <a:gridCol w="2960687"/>
                <a:gridCol w="94615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предмет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Питання програми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Навчальний матеріал математики 6 класу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12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Інформатика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Алгоритм і блок-схема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Розв'язування рівнянь за схемами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2775">
                <a:tc row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Фізика</a:t>
                      </a:r>
                      <a:endParaRPr kumimoji="0" lang="ru-RU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Об'єм і маса тіл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Обчислення об'ємів геометричних тіл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Коефіцієнт корисної дії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Відсотки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 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Вологість повітря.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Паралельне з'єднування провідників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Додавання дробів із різними знаменниками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6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Послідовне з'єднування конденсаторів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Формула тонкої лінзи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Ізохорний процес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Пряма пропорційність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Ізобарний процес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Залежність питомого опору металів від температури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Правило важеля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Обернена пропорційність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2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Рух рідини по трубах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Ізотермічний процес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Правила Кіргофа для замкненого кола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Додавання додатних і від'ємних чисел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410" name="Group 306"/>
          <p:cNvGraphicFramePr>
            <a:graphicFrameLocks noGrp="1"/>
          </p:cNvGraphicFramePr>
          <p:nvPr/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1604963"/>
                <a:gridCol w="3632200"/>
                <a:gridCol w="2960687"/>
                <a:gridCol w="946150"/>
              </a:tblGrid>
              <a:tr h="769938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Хімія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Обчислення з використанням масової частки (%) розчиненої речовини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Відсотки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4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Обчислення масової частки (%) виходу продукту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81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Знаходження маси компоненту суміші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Степінь електролітичної дисоціації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Відсотки</a:t>
                      </a:r>
                      <a:endParaRPr kumimoji="0" lang="ru-RU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en-US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0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Розрахунки за рівняннями хімічних реакцій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Властивості пропорції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556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Розрахунки за хімічними формулами речовин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Пряма пропорційність. Коефіцієнт пропорційності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69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Складання рівнянь окислювально-відновних реакцій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Додавання додатних і від'ємних чисел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191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Кількісні порівняння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Відсотки, графіки і діаграми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445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Закони Менделя (гомозиготне та гетерозиготне схрещення)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Задачі на частини. Пряма пропорційність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11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Графік зміни температури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Графіки (читання і побудова)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ru-RU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Рельєф, читання карт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Додатні і від'ємні числа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9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Географічні координати (довгота, широта)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координат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28" name="Group 100"/>
          <p:cNvGraphicFramePr>
            <a:graphicFrameLocks noGrp="1"/>
          </p:cNvGraphicFramePr>
          <p:nvPr/>
        </p:nvGraphicFramePr>
        <p:xfrm>
          <a:off x="0" y="2349500"/>
          <a:ext cx="9144000" cy="2164080"/>
        </p:xfrm>
        <a:graphic>
          <a:graphicData uri="http://schemas.openxmlformats.org/drawingml/2006/table">
            <a:tbl>
              <a:tblPr/>
              <a:tblGrid>
                <a:gridCol w="1604963"/>
                <a:gridCol w="3632200"/>
                <a:gridCol w="2960687"/>
                <a:gridCol w="946150"/>
              </a:tblGrid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Продуктивність праці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Додавання звичайних дробів. Відсотки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32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Літочислення (до н.е. і н.е.), визначення тривалості, початку чи кінця події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Задачі на час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5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Додавання додатних і від'ємних чисел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Музика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Ритмічне ділення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Звичайні дроби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Креслення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Розгортки поверхонь призми, піраміди, циліндра, конуса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Розгортки геометричних тіл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8306" name="Group 178"/>
          <p:cNvGraphicFramePr>
            <a:graphicFrameLocks noGrp="1"/>
          </p:cNvGraphicFramePr>
          <p:nvPr/>
        </p:nvGraphicFramePr>
        <p:xfrm>
          <a:off x="0" y="836613"/>
          <a:ext cx="9144000" cy="1516698"/>
        </p:xfrm>
        <a:graphic>
          <a:graphicData uri="http://schemas.openxmlformats.org/drawingml/2006/table">
            <a:tbl>
              <a:tblPr/>
              <a:tblGrid>
                <a:gridCol w="1604963"/>
                <a:gridCol w="3632200"/>
                <a:gridCol w="2960687"/>
                <a:gridCol w="946150"/>
              </a:tblGrid>
              <a:tr h="9985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Астрономія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Обчислення відстаней між різними космічними об'єктами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Задачі на рух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3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Календарі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Додатні та від'ємні числа. Задачі на час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6</a:t>
                      </a:r>
                      <a:endParaRPr kumimoji="0" lang="uk-UA" altLang="ja-JP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7" name="Diagram 5"/>
          <p:cNvGraphicFramePr>
            <a:graphicFrameLocks/>
          </p:cNvGraphicFramePr>
          <p:nvPr/>
        </p:nvGraphicFramePr>
        <p:xfrm>
          <a:off x="0" y="0"/>
          <a:ext cx="9144000" cy="6732588"/>
        </p:xfrm>
        <a:graphic>
          <a:graphicData uri="http://schemas.openxmlformats.org/drawingml/2006/compatibility">
            <com:legacyDrawing xmlns:com="http://schemas.openxmlformats.org/drawingml/2006/compatibility" spid="_x0000_s2355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 cstate="print"/>
          <a:srcRect l="21216" t="8232" r="29651" b="374"/>
          <a:stretch>
            <a:fillRect/>
          </a:stretch>
        </p:blipFill>
        <p:spPr bwMode="auto">
          <a:xfrm>
            <a:off x="2268538" y="1412875"/>
            <a:ext cx="5040312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5606" name="Group 6"/>
          <p:cNvGrpSpPr>
            <a:grpSpLocks/>
          </p:cNvGrpSpPr>
          <p:nvPr/>
        </p:nvGrpSpPr>
        <p:grpSpPr bwMode="auto">
          <a:xfrm>
            <a:off x="503238" y="1131888"/>
            <a:ext cx="8640762" cy="5726112"/>
            <a:chOff x="204" y="759"/>
            <a:chExt cx="5443" cy="3557"/>
          </a:xfrm>
        </p:grpSpPr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2426" y="759"/>
              <a:ext cx="10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Екологічне</a:t>
              </a:r>
              <a:endParaRPr lang="ru-RU" sz="2000" b="1"/>
            </a:p>
          </p:txBody>
        </p:sp>
        <p:sp>
          <p:nvSpPr>
            <p:cNvPr id="25608" name="Text Box 8"/>
            <p:cNvSpPr txBox="1">
              <a:spLocks noChangeArrowheads="1"/>
            </p:cNvSpPr>
            <p:nvPr/>
          </p:nvSpPr>
          <p:spPr bwMode="auto">
            <a:xfrm>
              <a:off x="4059" y="1258"/>
              <a:ext cx="10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Фізичне</a:t>
              </a:r>
              <a:endParaRPr lang="ru-RU" sz="2000" b="1"/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2290" y="4070"/>
              <a:ext cx="1361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Інтелектуальне</a:t>
              </a:r>
              <a:endParaRPr lang="ru-RU" sz="2000" b="1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4468" y="2437"/>
              <a:ext cx="1179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Професійне</a:t>
              </a:r>
              <a:endParaRPr lang="ru-RU" sz="2000" b="1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4105" y="3616"/>
              <a:ext cx="104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Духовне</a:t>
              </a:r>
              <a:endParaRPr lang="ru-RU" sz="2000" b="1"/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476" y="1212"/>
              <a:ext cx="127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Психологічне</a:t>
              </a:r>
              <a:endParaRPr lang="ru-RU" sz="2000" b="1"/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04" y="2346"/>
              <a:ext cx="104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Емоційне</a:t>
              </a:r>
              <a:endParaRPr lang="ru-RU" sz="2000" b="1"/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657" y="3571"/>
              <a:ext cx="1043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000" b="1"/>
                <a:t>Соціальне</a:t>
              </a:r>
              <a:endParaRPr lang="ru-RU" sz="2000" b="1"/>
            </a:p>
          </p:txBody>
        </p:sp>
      </p:grpSp>
      <p:sp>
        <p:nvSpPr>
          <p:cNvPr id="25615" name="WordArt 15"/>
          <p:cNvSpPr>
            <a:spLocks noChangeArrowheads="1" noChangeShapeType="1" noTextEdit="1"/>
          </p:cNvSpPr>
          <p:nvPr/>
        </p:nvSpPr>
        <p:spPr bwMode="auto">
          <a:xfrm>
            <a:off x="1476375" y="620713"/>
            <a:ext cx="7056438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Колесо здоров'я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smtClean="0">
                <a:effectLst/>
              </a:rPr>
              <a:t>Оздоровчі системи</a:t>
            </a:r>
            <a:endParaRPr lang="ru-RU" smtClean="0">
              <a:effectLst/>
            </a:endParaRP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uk-UA" smtClean="0"/>
              <a:t>Метод Стрельникової - дихальна гімнастика.</a:t>
            </a:r>
          </a:p>
          <a:p>
            <a:r>
              <a:rPr lang="uk-UA" smtClean="0"/>
              <a:t>Система Бутейка.</a:t>
            </a:r>
          </a:p>
          <a:p>
            <a:r>
              <a:rPr lang="uk-UA" smtClean="0"/>
              <a:t>Дихальні вправи за методом Дінейки.</a:t>
            </a:r>
          </a:p>
          <a:p>
            <a:r>
              <a:rPr lang="uk-UA" smtClean="0"/>
              <a:t>Система Поля Брега.</a:t>
            </a:r>
          </a:p>
          <a:p>
            <a:r>
              <a:rPr lang="uk-UA" smtClean="0"/>
              <a:t>Оздоровчий комплекс вправ Жданова для поліпшення зору.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4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7777163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Дякуємо за увагу!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27088" y="2133600"/>
            <a:ext cx="8316912" cy="2160588"/>
          </a:xfrm>
          <a:gradFill rotWithShape="1">
            <a:gsLst>
              <a:gs pos="0">
                <a:schemeClr val="bg1"/>
              </a:gs>
              <a:gs pos="50000">
                <a:srgbClr val="FFFF00"/>
              </a:gs>
              <a:gs pos="100000">
                <a:schemeClr val="bg1"/>
              </a:gs>
            </a:gsLst>
            <a:lin ang="18900000" scaled="1"/>
          </a:gradFill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uk-UA" sz="3600" u="sng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Образне мислення</a:t>
            </a:r>
            <a:r>
              <a:rPr lang="uk-UA" sz="36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–</a:t>
            </a:r>
            <a:r>
              <a:rPr lang="uk-UA" sz="3600" smtClean="0">
                <a:effectLst/>
                <a:latin typeface="Arial" pitchFamily="34" charset="0"/>
              </a:rPr>
              <a:t> суттєві зв</a:t>
            </a:r>
            <a:r>
              <a:rPr lang="en-US" sz="3600" smtClean="0">
                <a:effectLst/>
                <a:latin typeface="Arial" pitchFamily="34" charset="0"/>
              </a:rPr>
              <a:t>’</a:t>
            </a:r>
            <a:r>
              <a:rPr lang="uk-UA" sz="3600" smtClean="0">
                <a:effectLst/>
                <a:latin typeface="Arial" pitchFamily="34" charset="0"/>
              </a:rPr>
              <a:t>язки дійсності через зміну образів, уявлень, через перетворення уявлень.</a:t>
            </a:r>
            <a:endParaRPr lang="ru-RU" sz="3600" smtClean="0">
              <a:effectLst/>
              <a:latin typeface="Arial" pitchFamily="34" charset="0"/>
            </a:endParaRPr>
          </a:p>
        </p:txBody>
      </p:sp>
      <p:pic>
        <p:nvPicPr>
          <p:cNvPr id="15364" name="Picture 4" descr="evromenedzhment_r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292600"/>
            <a:ext cx="2555875" cy="2565400"/>
          </a:xfrm>
          <a:prstGeom prst="rect">
            <a:avLst/>
          </a:prstGeom>
          <a:noFill/>
        </p:spPr>
      </p:pic>
      <p:pic>
        <p:nvPicPr>
          <p:cNvPr id="15366" name="Picture 6" descr="1250047316_mishlen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0"/>
            <a:ext cx="2195512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2320925"/>
            <a:ext cx="8893175" cy="3771900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rabicPeriod"/>
            </a:pPr>
            <a:r>
              <a:rPr lang="uk-UA" smtClean="0">
                <a:latin typeface="Arial" pitchFamily="34" charset="0"/>
              </a:rPr>
              <a:t>Повага до свободи і гідності кожної дитини як маленької, але непоправної людини.</a:t>
            </a:r>
          </a:p>
          <a:p>
            <a:pPr marL="609600" indent="-609600" eaLnBrk="1" hangingPunct="1">
              <a:buFont typeface="Arial" pitchFamily="34" charset="0"/>
              <a:buAutoNum type="arabicPeriod"/>
            </a:pPr>
            <a:r>
              <a:rPr lang="uk-UA" smtClean="0">
                <a:latin typeface="Arial" pitchFamily="34" charset="0"/>
              </a:rPr>
              <a:t>Створення умов для розвитку індивідуальності кожної дитини, орієнтації, передусім, на творчість дитини.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rgbClr val="003300"/>
                </a:solidFill>
              </a:rPr>
              <a:t>Принципи і підходи до організації вчителем життєвого середовища для образотворчої діяльності і розвитку творчості дітей</a:t>
            </a:r>
            <a:endParaRPr lang="ru-RU" sz="3600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body" idx="4294967295"/>
          </p:nvPr>
        </p:nvSpPr>
        <p:spPr>
          <a:xfrm>
            <a:off x="250825" y="2320925"/>
            <a:ext cx="8893175" cy="37719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itchFamily="34" charset="0"/>
              <a:buAutoNum type="arabicPeriod" startAt="3"/>
            </a:pPr>
            <a:r>
              <a:rPr lang="uk-UA" smtClean="0">
                <a:latin typeface="Arial" pitchFamily="34" charset="0"/>
              </a:rPr>
              <a:t>Забезпечення атмосфери психологічного комфорту для дітей, врахування вікових, психологічних особливостей при доборі змісту, методів і засобів розвитку навчання і виховання.</a:t>
            </a: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AutoNum type="arabicPeriod" startAt="3"/>
            </a:pPr>
            <a:r>
              <a:rPr lang="uk-UA" smtClean="0">
                <a:latin typeface="Arial" pitchFamily="34" charset="0"/>
              </a:rPr>
              <a:t>Інтеграція різних напрямків розвитку особистості дитини.</a:t>
            </a:r>
            <a:endParaRPr lang="ru-RU" smtClean="0">
              <a:latin typeface="Arial" pitchFamily="34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rgbClr val="003300"/>
                </a:solidFill>
              </a:rPr>
              <a:t>Принципи і підходи до організації вчителем життєвого середовища для образотворчої діяльності і розвитку творчості дітей</a:t>
            </a:r>
            <a:endParaRPr lang="ru-RU" sz="3600" b="1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827088" y="333375"/>
            <a:ext cx="8137525" cy="61198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uk-UA" sz="4800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Інтеграція наук</a:t>
            </a:r>
            <a:r>
              <a:rPr lang="uk-UA" sz="4800" smtClean="0">
                <a:effectLst/>
              </a:rPr>
              <a:t> </a:t>
            </a:r>
            <a:r>
              <a:rPr lang="uk-UA" sz="4400" smtClean="0">
                <a:solidFill>
                  <a:schemeClr val="tx1"/>
                </a:solidFill>
                <a:effectLst/>
              </a:rPr>
              <a:t>– це процес і результат побудови такої цілісності, яка створюється синтезуванням наукових знань на основі фундаментальних закономірностей природи і зумовлена відображенням природних зв</a:t>
            </a:r>
            <a:r>
              <a:rPr lang="en-US" sz="4400" smtClean="0">
                <a:solidFill>
                  <a:schemeClr val="tx1"/>
                </a:solidFill>
                <a:effectLst/>
              </a:rPr>
              <a:t>’</a:t>
            </a:r>
            <a:r>
              <a:rPr lang="uk-UA" sz="4400" smtClean="0">
                <a:solidFill>
                  <a:schemeClr val="tx1"/>
                </a:solidFill>
                <a:effectLst/>
              </a:rPr>
              <a:t>язків.</a:t>
            </a:r>
            <a:endParaRPr lang="ru-RU" sz="440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18436" name="Picture 4" descr="7e65857b3cb9e3c157b213907bcfcf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3588" y="5335588"/>
            <a:ext cx="2030412" cy="1522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755650" y="0"/>
            <a:ext cx="7900988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mtClean="0">
                <a:effectLst/>
              </a:rPr>
              <a:t>Ступені інтеграції</a:t>
            </a:r>
            <a:endParaRPr lang="ru-RU" smtClean="0">
              <a:effectLst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900113" y="1341438"/>
            <a:ext cx="7829550" cy="4525962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uk-UA" smtClean="0"/>
              <a:t>інтеграція двох різних дисциплін;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uk-UA" smtClean="0"/>
              <a:t>інтеграція на базі споріднених матеріальних об</a:t>
            </a:r>
            <a:r>
              <a:rPr lang="en-US" smtClean="0"/>
              <a:t>’</a:t>
            </a:r>
            <a:r>
              <a:rPr lang="uk-UA" smtClean="0"/>
              <a:t>єктів вивчення;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uk-UA" smtClean="0"/>
              <a:t>фізикалізація і математизація наук;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uk-UA" smtClean="0"/>
              <a:t>інтеграція на базі кількох загальних структур функціонування матеріальних об</a:t>
            </a:r>
            <a:r>
              <a:rPr lang="en-US" smtClean="0"/>
              <a:t>’</a:t>
            </a:r>
            <a:r>
              <a:rPr lang="uk-UA" smtClean="0"/>
              <a:t>єктів різних класів (кібернетизовані науки).</a:t>
            </a:r>
            <a:endParaRPr lang="ru-RU" smtClean="0"/>
          </a:p>
        </p:txBody>
      </p:sp>
      <p:pic>
        <p:nvPicPr>
          <p:cNvPr id="19461" name="Picture 5" descr="Integ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5238750"/>
            <a:ext cx="1619250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4"/>
          <p:cNvSpPr txBox="1">
            <a:spLocks noChangeArrowheads="1"/>
          </p:cNvSpPr>
          <p:nvPr/>
        </p:nvSpPr>
        <p:spPr bwMode="auto">
          <a:xfrm>
            <a:off x="827088" y="2565400"/>
            <a:ext cx="2881312" cy="727075"/>
          </a:xfrm>
          <a:prstGeom prst="rect">
            <a:avLst/>
          </a:prstGeom>
          <a:solidFill>
            <a:srgbClr val="FF0000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Інтеграція</a:t>
            </a:r>
            <a:endParaRPr lang="ru-RU"/>
          </a:p>
        </p:txBody>
      </p:sp>
      <p:sp>
        <p:nvSpPr>
          <p:cNvPr id="20482" name="AutoShape 5"/>
          <p:cNvSpPr>
            <a:spLocks noChangeArrowheads="1"/>
          </p:cNvSpPr>
          <p:nvPr/>
        </p:nvSpPr>
        <p:spPr bwMode="auto">
          <a:xfrm>
            <a:off x="3851275" y="981075"/>
            <a:ext cx="1944688" cy="1152525"/>
          </a:xfrm>
          <a:prstGeom prst="rightArrow">
            <a:avLst>
              <a:gd name="adj1" fmla="val 50000"/>
              <a:gd name="adj2" fmla="val 421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3" name="AutoShape 6"/>
          <p:cNvSpPr>
            <a:spLocks noChangeArrowheads="1"/>
          </p:cNvSpPr>
          <p:nvPr/>
        </p:nvSpPr>
        <p:spPr bwMode="auto">
          <a:xfrm>
            <a:off x="3779838" y="2349500"/>
            <a:ext cx="1944687" cy="1152525"/>
          </a:xfrm>
          <a:prstGeom prst="rightArrow">
            <a:avLst>
              <a:gd name="adj1" fmla="val 50000"/>
              <a:gd name="adj2" fmla="val 421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AutoShape 7"/>
          <p:cNvSpPr>
            <a:spLocks noChangeArrowheads="1"/>
          </p:cNvSpPr>
          <p:nvPr/>
        </p:nvSpPr>
        <p:spPr bwMode="auto">
          <a:xfrm>
            <a:off x="3779838" y="3933825"/>
            <a:ext cx="1944687" cy="1152525"/>
          </a:xfrm>
          <a:prstGeom prst="rightArrow">
            <a:avLst>
              <a:gd name="adj1" fmla="val 50000"/>
              <a:gd name="adj2" fmla="val 421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5" name="Text Box 8"/>
          <p:cNvSpPr txBox="1">
            <a:spLocks noChangeArrowheads="1"/>
          </p:cNvSpPr>
          <p:nvPr/>
        </p:nvSpPr>
        <p:spPr bwMode="auto">
          <a:xfrm>
            <a:off x="5903913" y="1052513"/>
            <a:ext cx="3240087" cy="727075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Поповнення</a:t>
            </a:r>
            <a:endParaRPr lang="ru-RU"/>
          </a:p>
        </p:txBody>
      </p:sp>
      <p:sp>
        <p:nvSpPr>
          <p:cNvPr id="20486" name="Text Box 9"/>
          <p:cNvSpPr txBox="1">
            <a:spLocks noChangeArrowheads="1"/>
          </p:cNvSpPr>
          <p:nvPr/>
        </p:nvSpPr>
        <p:spPr bwMode="auto">
          <a:xfrm>
            <a:off x="5832475" y="2565400"/>
            <a:ext cx="3311525" cy="727075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Відновлення</a:t>
            </a:r>
            <a:endParaRPr lang="ru-RU"/>
          </a:p>
        </p:txBody>
      </p:sp>
      <p:sp>
        <p:nvSpPr>
          <p:cNvPr id="20487" name="Text Box 10"/>
          <p:cNvSpPr txBox="1">
            <a:spLocks noChangeArrowheads="1"/>
          </p:cNvSpPr>
          <p:nvPr/>
        </p:nvSpPr>
        <p:spPr bwMode="auto">
          <a:xfrm>
            <a:off x="5903913" y="4149725"/>
            <a:ext cx="3240087" cy="727075"/>
          </a:xfrm>
          <a:prstGeom prst="rect">
            <a:avLst/>
          </a:prstGeom>
          <a:solidFill>
            <a:srgbClr val="FF66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Об</a:t>
            </a:r>
            <a:r>
              <a:rPr lang="en-US"/>
              <a:t>’</a:t>
            </a:r>
            <a:r>
              <a:rPr lang="uk-UA"/>
              <a:t>єднання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uk-UA" altLang="ja-JP" sz="6600" smtClean="0">
                <a:effectLst/>
              </a:rPr>
              <a:t>Напрямки інтеграції</a:t>
            </a:r>
            <a:endParaRPr lang="ru-RU" sz="6600" smtClean="0">
              <a:effectLst/>
            </a:endParaRP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600200"/>
            <a:ext cx="8107363" cy="4276725"/>
          </a:xfrm>
        </p:spPr>
        <p:txBody>
          <a:bodyPr/>
          <a:lstStyle/>
          <a:p>
            <a:r>
              <a:rPr lang="uk-UA" altLang="ja-JP" smtClean="0"/>
              <a:t>інтеграція на основі праці; </a:t>
            </a:r>
          </a:p>
          <a:p>
            <a:r>
              <a:rPr lang="uk-UA" altLang="ja-JP" smtClean="0"/>
              <a:t>інтеграція на основі взаємозв'язку загального і спеціального; </a:t>
            </a:r>
          </a:p>
          <a:p>
            <a:r>
              <a:rPr lang="uk-UA" altLang="ja-JP" smtClean="0"/>
              <a:t>інтеграція на основі мистецтва та культурознавства; </a:t>
            </a:r>
          </a:p>
          <a:p>
            <a:r>
              <a:rPr lang="uk-UA" altLang="ja-JP" smtClean="0"/>
              <a:t>інтеграція на основі центрів за інтересами.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boratoriy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laboratoriya</Template>
  <TotalTime>0</TotalTime>
  <Words>1039</Words>
  <Application>Microsoft Office PowerPoint</Application>
  <PresentationFormat>Экран (4:3)</PresentationFormat>
  <Paragraphs>237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Times New Roman</vt:lpstr>
      <vt:lpstr>MS Mincho</vt:lpstr>
      <vt:lpstr>laboratoriya</vt:lpstr>
      <vt:lpstr>Інтеграція освіти через розвиток образного мислення учнів для формування інноваційної особистості  </vt:lpstr>
      <vt:lpstr>Мислення - це процес узагальненого відображення людиною предметів і явищ об’єктивної дійсності в їх істотних зв’язках і відношеннях.</vt:lpstr>
      <vt:lpstr>Образне мислення – суттєві зв’язки дійсності через зміну образів, уявлень, через перетворення уявлень.</vt:lpstr>
      <vt:lpstr>Слайд 4</vt:lpstr>
      <vt:lpstr>Слайд 5</vt:lpstr>
      <vt:lpstr>Інтеграція наук – це процес і результат побудови такої цілісності, яка створюється синтезуванням наукових знань на основі фундаментальних закономірностей природи і зумовлена відображенням природних зв’язків.</vt:lpstr>
      <vt:lpstr>Ступені інтеграції</vt:lpstr>
      <vt:lpstr>Слайд 8</vt:lpstr>
      <vt:lpstr>Напрямки інтеграції</vt:lpstr>
      <vt:lpstr>Методичні принципи об’єднання предметів</vt:lpstr>
      <vt:lpstr>Інтеграційні процеси базуються на трьох підпорах: </vt:lpstr>
      <vt:lpstr>І. За дидактичною метою: </vt:lpstr>
      <vt:lpstr>ІІ. За етапами навчальної діяльності: </vt:lpstr>
      <vt:lpstr>Вимоги до інтегрованих уроків:</vt:lpstr>
      <vt:lpstr>Загальні вимоги</vt:lpstr>
      <vt:lpstr>Загальні вимоги</vt:lpstr>
      <vt:lpstr>Дидактичні вимоги</vt:lpstr>
      <vt:lpstr>Дидактичні вимоги</vt:lpstr>
      <vt:lpstr>Виховні вимоги</vt:lpstr>
      <vt:lpstr>Розвивальні вимоги</vt:lpstr>
      <vt:lpstr>Слайд 21</vt:lpstr>
      <vt:lpstr>Слайд 22</vt:lpstr>
      <vt:lpstr>Слайд 23</vt:lpstr>
      <vt:lpstr>Слайд 24</vt:lpstr>
      <vt:lpstr>Слайд 25</vt:lpstr>
      <vt:lpstr>Слайд 26</vt:lpstr>
      <vt:lpstr>Оздоровчі системи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Інтеграція освіти через розвиток образного мислення учнів для формування інноваційної особистості  </dc:title>
  <dc:subject/>
  <dc:creator>UserXP</dc:creator>
  <cp:keywords/>
  <dc:description/>
  <cp:lastModifiedBy>UserXP</cp:lastModifiedBy>
  <cp:revision>1</cp:revision>
  <dcterms:created xsi:type="dcterms:W3CDTF">2013-02-12T20:55:17Z</dcterms:created>
  <dcterms:modified xsi:type="dcterms:W3CDTF">2013-02-12T20:55:53Z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TC030007719</vt:lpwstr>
  </property>
</Properties>
</file>