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</p:sldMasterIdLst>
  <p:sldIdLst>
    <p:sldId id="257" r:id="rId3"/>
    <p:sldId id="258" r:id="rId4"/>
    <p:sldId id="260" r:id="rId5"/>
    <p:sldId id="261" r:id="rId6"/>
    <p:sldId id="262" r:id="rId7"/>
    <p:sldId id="263" r:id="rId8"/>
    <p:sldId id="272" r:id="rId9"/>
    <p:sldId id="271" r:id="rId10"/>
    <p:sldId id="273" r:id="rId11"/>
    <p:sldId id="265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96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583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8737-866D-4CB9-BBAF-2A53DAA4EA34}" type="datetimeFigureOut">
              <a:rPr lang="uk-UA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FD1DA-2F81-4757-A948-28141CA3E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374F-1391-43C8-B92B-3CFAE601F4A7}" type="datetimeFigureOut">
              <a:rPr lang="uk-UA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B6F55-A617-4D17-9FEE-E6EFED605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11824-F3E8-4F6D-9E75-52EAD0AB9BC0}" type="datetimeFigureOut">
              <a:rPr lang="uk-UA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33AE3-F412-4EEF-A671-0BAF18EBB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2439A-F096-46CF-AF2D-9B6565F4F40D}" type="datetimeFigureOut">
              <a:rPr lang="uk-UA"/>
              <a:pPr>
                <a:defRPr/>
              </a:pPr>
              <a:t>12.02.2013</a:t>
            </a:fld>
            <a:endParaRPr lang="uk-UA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63315-E439-472B-AC68-3439EFF722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51C5F-E86B-445D-8B64-CBF59A6399BC}" type="datetimeFigureOut">
              <a:rPr lang="uk-UA"/>
              <a:pPr>
                <a:defRPr/>
              </a:pPr>
              <a:t>12.02.2013</a:t>
            </a:fld>
            <a:endParaRPr lang="uk-UA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2BFB1-36D1-473A-BF1A-D8651CA11BB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F8627-311A-4DE7-A7EE-5924972AE487}" type="datetimeFigureOut">
              <a:rPr lang="uk-UA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F8D58-C742-4AC5-B529-51FCC2DE9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F861-8C10-4887-9B69-DEF202E23EDF}" type="datetimeFigureOut">
              <a:rPr lang="uk-UA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BA957-FA15-4FCB-887A-9B8B2C3CB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5DFFD-9D96-4C45-A3A6-4C4B437E1378}" type="datetimeFigureOut">
              <a:rPr lang="uk-UA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1794-4F6E-4A25-AE2A-B85306CD6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1F960-F42C-4B35-8C86-C3CE371E4D73}" type="datetimeFigureOut">
              <a:rPr lang="uk-UA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F5A6C-6048-4CCF-B78A-E2209AD3B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8B003-0277-4A40-AB78-FFA95B8E38FE}" type="datetimeFigureOut">
              <a:rPr lang="uk-UA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97A31-6806-4B3A-B463-9DF7F84D2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3819-8065-4A56-944A-D88532DCA2B5}" type="datetimeFigureOut">
              <a:rPr lang="uk-UA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536F3-49C6-422F-A7B2-46168988D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1EF58-3388-49A7-B2C5-2673C6C49C1F}" type="datetimeFigureOut">
              <a:rPr lang="uk-UA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A7AFF-A606-4D19-8175-FD9F2BCD6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A5615-40F0-4C78-9191-95D040B54CA2}" type="datetimeFigureOut">
              <a:rPr lang="uk-UA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5CB57-B17B-4CAA-B3B9-A0E09A5D7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734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734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734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735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735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2860EFA9-8379-4373-B3F3-8E2202EC0EB1}" type="datetimeFigureOut">
              <a:rPr lang="uk-UA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28AEE09-7F13-4A02-8051-B9F2B1D38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ransition advClick="0" advTm="2000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9" name="Дата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962510-AD07-4F7E-9EE5-ECA5DC05D1F4}" type="datetimeFigureOut">
              <a:rPr lang="uk-UA"/>
              <a:pPr>
                <a:defRPr/>
              </a:pPr>
              <a:t>12.02.2013</a:t>
            </a:fld>
            <a:endParaRPr lang="uk-UA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A5D03E-1A01-4021-B108-52A6A90E2D0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ransition advClick="0" advTm="2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913" y="1989138"/>
            <a:ext cx="6408737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 позитивної мотивації гімназистів в умовах креативної освіти </a:t>
            </a:r>
          </a:p>
        </p:txBody>
      </p:sp>
      <p:pic>
        <p:nvPicPr>
          <p:cNvPr id="16386" name="Picture 3" descr="D:\Геніальний методист\геніальний методист\Рисунки\Коллекция картинок (Microsoft)\j0408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324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40313" y="260350"/>
            <a:ext cx="41036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>
                <a:latin typeface="Times New Roman" pitchFamily="18" charset="0"/>
                <a:cs typeface="Times New Roman" pitchFamily="18" charset="0"/>
              </a:rPr>
              <a:t>Розвиток позитивної мотивації гімназистів в умовах креативної освіти 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D:\Геніальний методист\геніальний методист\Рисунки\Коллекция картинок (Microsoft)\j0427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4213" y="3500438"/>
            <a:ext cx="79914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>
                <a:latin typeface="Times New Roman" pitchFamily="18" charset="0"/>
                <a:cs typeface="Times New Roman" pitchFamily="18" charset="0"/>
              </a:rPr>
              <a:t>1,5,9,13,17,21,25   -  </a:t>
            </a:r>
            <a:r>
              <a:rPr lang="uk-UA" sz="4000" b="1">
                <a:latin typeface="Times New Roman" pitchFamily="18" charset="0"/>
                <a:cs typeface="Times New Roman" pitchFamily="18" charset="0"/>
              </a:rPr>
              <a:t>ведмідь</a:t>
            </a:r>
          </a:p>
          <a:p>
            <a:r>
              <a:rPr lang="uk-UA" sz="4000">
                <a:latin typeface="Times New Roman" pitchFamily="18" charset="0"/>
                <a:cs typeface="Times New Roman" pitchFamily="18" charset="0"/>
              </a:rPr>
              <a:t>2,6,10,14,18,22,26 -  </a:t>
            </a:r>
            <a:r>
              <a:rPr lang="uk-UA" sz="4000" b="1">
                <a:latin typeface="Times New Roman" pitchFamily="18" charset="0"/>
                <a:cs typeface="Times New Roman" pitchFamily="18" charset="0"/>
              </a:rPr>
              <a:t>тигр</a:t>
            </a:r>
          </a:p>
          <a:p>
            <a:r>
              <a:rPr lang="uk-UA" sz="4000">
                <a:latin typeface="Times New Roman" pitchFamily="18" charset="0"/>
                <a:cs typeface="Times New Roman" pitchFamily="18" charset="0"/>
              </a:rPr>
              <a:t>3,7,11,15,19,23,27 -  </a:t>
            </a:r>
            <a:r>
              <a:rPr lang="uk-UA" sz="4000" b="1">
                <a:latin typeface="Times New Roman" pitchFamily="18" charset="0"/>
                <a:cs typeface="Times New Roman" pitchFamily="18" charset="0"/>
              </a:rPr>
              <a:t>пантера</a:t>
            </a:r>
          </a:p>
          <a:p>
            <a:r>
              <a:rPr lang="uk-UA" sz="4000">
                <a:latin typeface="Times New Roman" pitchFamily="18" charset="0"/>
                <a:cs typeface="Times New Roman" pitchFamily="18" charset="0"/>
              </a:rPr>
              <a:t>4,8,12,16,20,24,28 -  </a:t>
            </a:r>
            <a:r>
              <a:rPr lang="uk-UA" sz="4000" b="1">
                <a:latin typeface="Times New Roman" pitchFamily="18" charset="0"/>
                <a:cs typeface="Times New Roman" pitchFamily="18" charset="0"/>
              </a:rPr>
              <a:t>лев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03350" y="908050"/>
            <a:ext cx="568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Times New Roman" pitchFamily="18" charset="0"/>
                <a:cs typeface="Times New Roman" pitchFamily="18" charset="0"/>
              </a:rPr>
              <a:t>Обробка результатів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565400"/>
            <a:ext cx="8964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Порахуйте, скільки обраних вами висловлювань потрапили у кожну із чотирьох груп: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90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D:\Геніальний методист\геніальний методист\Рисунки\Коллекция картинок (Microsoft)\j0409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03800" y="1773238"/>
            <a:ext cx="43561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Молодшому школяру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- любов, підтримка, турбота</a:t>
            </a:r>
          </a:p>
          <a:p>
            <a:r>
              <a:rPr lang="uk-UA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Підліткові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- рівноправність </a:t>
            </a:r>
          </a:p>
          <a:p>
            <a:r>
              <a:rPr lang="uk-UA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Юнакові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- повагу </a:t>
            </a:r>
          </a:p>
          <a:p>
            <a:endParaRPr lang="uk-UA">
              <a:latin typeface="Constantia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11750" y="4508500"/>
            <a:ext cx="4032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Формального спілкування, відстороненості, байдужості</a:t>
            </a:r>
            <a:endParaRPr lang="uk-UA">
              <a:latin typeface="Constantia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9225" y="188913"/>
            <a:ext cx="5184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latin typeface="Times New Roman" pitchFamily="18" charset="0"/>
                <a:cs typeface="Times New Roman" pitchFamily="18" charset="0"/>
              </a:rPr>
              <a:t>Спілкування  з учнями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092825" y="3716338"/>
            <a:ext cx="1754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800" b="1">
                <a:latin typeface="Times New Roman" pitchFamily="18" charset="0"/>
                <a:cs typeface="Times New Roman" pitchFamily="18" charset="0"/>
              </a:rPr>
              <a:t>Уникайте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1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D:\Геніальний методист\геніальний методист\Рисунки\Коллекция картинок (Microsoft)\j04326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188"/>
            <a:ext cx="9144000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500063"/>
            <a:ext cx="9144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600325" algn="l"/>
              </a:tabLst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Працюючи над даною темою ми дійшли таких висновків: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2600325" algn="l"/>
              </a:tabLst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найважливішими факторами, які впливають на формування  внутрішньої мотивації до навчання є :</a:t>
            </a:r>
            <a:endParaRPr lang="uk-UA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tabLst>
                <a:tab pos="2600325" algn="l"/>
              </a:tabLst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- створення умов для прояву учнями активності, самостійності, ініціативи;</a:t>
            </a:r>
          </a:p>
          <a:p>
            <a:pPr lvl="1" eaLnBrk="0" hangingPunct="0">
              <a:tabLst>
                <a:tab pos="2600325" algn="l"/>
              </a:tabLst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- достатня різноманітність та посильна складність завдань, у тому числі проблемного і творчого характеру;</a:t>
            </a:r>
          </a:p>
          <a:p>
            <a:pPr lvl="1" eaLnBrk="0" hangingPunct="0">
              <a:tabLst>
                <a:tab pos="2600325" algn="l"/>
              </a:tabLst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- задоволення від процесу діяльності, усвідомлення особистої та суспільної значимості її результатів.</a:t>
            </a:r>
          </a:p>
          <a:p>
            <a:pPr eaLnBrk="0" hangingPunct="0">
              <a:tabLst>
                <a:tab pos="2600325" algn="l"/>
              </a:tabLst>
            </a:pPr>
            <a:endParaRPr lang="uk-UA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600325" algn="l"/>
              </a:tabLst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Практично це буде реалізуватися,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якщо:</a:t>
            </a:r>
            <a:endParaRPr lang="uk-UA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2600325" algn="l"/>
              </a:tabLst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намагатися не нав’язувати навчальної мети зверху, визначати її разом з учнями;</a:t>
            </a:r>
          </a:p>
          <a:p>
            <a:pPr eaLnBrk="0" hangingPunct="0">
              <a:buFontTx/>
              <a:buChar char="•"/>
              <a:tabLst>
                <a:tab pos="2600325" algn="l"/>
              </a:tabLst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використовувати момент зацікавлення, проблемні питання;</a:t>
            </a:r>
          </a:p>
          <a:p>
            <a:pPr eaLnBrk="0" hangingPunct="0">
              <a:buFontTx/>
              <a:buChar char="•"/>
              <a:tabLst>
                <a:tab pos="2600325" algn="l"/>
              </a:tabLst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активізувати самостійне мислення;</a:t>
            </a:r>
          </a:p>
          <a:p>
            <a:pPr eaLnBrk="0" hangingPunct="0">
              <a:buFontTx/>
              <a:buChar char="•"/>
              <a:tabLst>
                <a:tab pos="2600325" algn="l"/>
              </a:tabLst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використовувати ТЗН, комп’ютери;</a:t>
            </a:r>
          </a:p>
          <a:p>
            <a:pPr eaLnBrk="0" hangingPunct="0">
              <a:buFontTx/>
              <a:buChar char="•"/>
              <a:tabLst>
                <a:tab pos="2600325" algn="l"/>
              </a:tabLst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підбирати завдання з елементами новизни та непередбачуваності, що сприяє формуванню внутрішнього інтересу під час його виконання.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D:\Геніальний методист\геніальний методист\Рисунки\Коллекция картинок (Microsoft)\j0409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144000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58420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nstantia" pitchFamily="18" charset="0"/>
              </a:rPr>
              <a:t>чого має спробувати досягти школа,- це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333375"/>
            <a:ext cx="3419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latin typeface="Times New Roman" pitchFamily="18" charset="0"/>
                <a:cs typeface="Times New Roman" pitchFamily="18" charset="0"/>
              </a:rPr>
              <a:t>Найголовніше,</a:t>
            </a:r>
            <a:r>
              <a:rPr lang="uk-UA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49975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4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uk-UA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6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D:\Геніальний методист\геніальний методист\Рисунки\Коллекция картинок (Microsoft)\j0423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2636838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 – ( від лат.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moveo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 штовхаю,рухаю ) - спонукальна причина дій, вчинків людини.</a:t>
            </a:r>
          </a:p>
          <a:p>
            <a:r>
              <a:rPr lang="uk-UA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учінні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– це імпульси, які спрямовують діяльність учнів</a:t>
            </a:r>
          </a:p>
          <a:p>
            <a:pPr algn="ctr"/>
            <a:endParaRPr lang="uk-UA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5287963"/>
            <a:ext cx="8964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Мотивація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– це система мотивів, які визначають спрямованість поведінки, впливають на емоції, прагнення переживання та установки (поділяється на внутрішню і зовнішню 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365625"/>
            <a:ext cx="8604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Мотивація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– це система мотивів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Геніальний методист\геніальний методист\Рисунки\Коллекция картинок (Microsoft)\j0431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92500" y="404813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Times New Roman" pitchFamily="18" charset="0"/>
                <a:cs typeface="Times New Roman" pitchFamily="18" charset="0"/>
              </a:rPr>
              <a:t>Мотиви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2339975" y="836613"/>
            <a:ext cx="115252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364163" y="836613"/>
            <a:ext cx="1152525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1512094" y="1808957"/>
            <a:ext cx="2663825" cy="1728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175919" y="2169319"/>
            <a:ext cx="3671887" cy="2016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384550" y="2528888"/>
            <a:ext cx="2232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196975"/>
            <a:ext cx="2952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Пізнавальні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(навчально-пізнавальні мотиви)мотиви самоосвіти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04025" y="981075"/>
            <a:ext cx="1439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Соціальні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348038" y="4365625"/>
            <a:ext cx="25923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Комунікативні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uk-UA">
              <a:latin typeface="Constantia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00113" y="4581525"/>
            <a:ext cx="2232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Відповідальності та тиску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732588" y="5013325"/>
            <a:ext cx="172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Times New Roman" pitchFamily="18" charset="0"/>
                <a:cs typeface="Times New Roman" pitchFamily="18" charset="0"/>
              </a:rPr>
              <a:t>Мотиви перспективи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5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65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15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25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75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35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85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150" y="549275"/>
            <a:ext cx="5761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>
                <a:latin typeface="Times New Roman" pitchFamily="18" charset="0"/>
                <a:cs typeface="Times New Roman" pitchFamily="18" charset="0"/>
              </a:rPr>
              <a:t>Компоненти мотиваційної сфери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31913" y="1916113"/>
            <a:ext cx="27352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Times New Roman" pitchFamily="18" charset="0"/>
                <a:cs typeface="Times New Roman" pitchFamily="18" charset="0"/>
              </a:rPr>
              <a:t>Мотиви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19250" y="3789363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Times New Roman" pitchFamily="18" charset="0"/>
                <a:cs typeface="Times New Roman" pitchFamily="18" charset="0"/>
              </a:rPr>
              <a:t>Цілі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67400" y="1916113"/>
            <a:ext cx="18732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Times New Roman" pitchFamily="18" charset="0"/>
                <a:cs typeface="Times New Roman" pitchFamily="18" charset="0"/>
              </a:rPr>
              <a:t>Емоції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11863" y="3860800"/>
            <a:ext cx="2016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Times New Roman" pitchFamily="18" charset="0"/>
                <a:cs typeface="Times New Roman" pitchFamily="18" charset="0"/>
              </a:rPr>
              <a:t>Стан 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539750" y="1916113"/>
            <a:ext cx="576263" cy="5048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" name="5-конечная звезда 7"/>
          <p:cNvSpPr/>
          <p:nvPr/>
        </p:nvSpPr>
        <p:spPr>
          <a:xfrm>
            <a:off x="5148263" y="1916113"/>
            <a:ext cx="576262" cy="5048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5-конечная звезда 8"/>
          <p:cNvSpPr/>
          <p:nvPr/>
        </p:nvSpPr>
        <p:spPr>
          <a:xfrm>
            <a:off x="611188" y="3789363"/>
            <a:ext cx="576262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0" name="5-конечная звезда 9"/>
          <p:cNvSpPr/>
          <p:nvPr/>
        </p:nvSpPr>
        <p:spPr>
          <a:xfrm>
            <a:off x="5219700" y="3789363"/>
            <a:ext cx="647700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1" name="Picture 4" descr="коров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149725"/>
            <a:ext cx="2159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веселый звере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700213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http://gsmnet.ru/anime/2/007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700213"/>
            <a:ext cx="1296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ttp://gsmnet.ru/anime/000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437063"/>
            <a:ext cx="18081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32138" y="404813"/>
            <a:ext cx="259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Times New Roman" pitchFamily="18" charset="0"/>
                <a:cs typeface="Times New Roman" pitchFamily="18" charset="0"/>
              </a:rPr>
              <a:t>Мотив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2051050" y="836613"/>
            <a:ext cx="1584325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076825" y="836613"/>
            <a:ext cx="1582738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068763" y="1339850"/>
            <a:ext cx="7191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7088" y="1196975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onstantia" pitchFamily="18" charset="0"/>
              </a:rPr>
              <a:t>Зовнішній</a:t>
            </a:r>
            <a:r>
              <a:rPr lang="uk-UA" b="1">
                <a:solidFill>
                  <a:srgbClr val="FF000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63938" y="1773238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onstantia" pitchFamily="18" charset="0"/>
              </a:rPr>
              <a:t>Внутрішній</a:t>
            </a:r>
          </a:p>
          <a:p>
            <a:endParaRPr lang="uk-UA">
              <a:latin typeface="Constant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88125" y="1052513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onstantia" pitchFamily="18" charset="0"/>
              </a:rPr>
              <a:t>Ситуативн</a:t>
            </a:r>
            <a:r>
              <a:rPr lang="uk-UA" b="1"/>
              <a:t>ий</a:t>
            </a:r>
            <a:r>
              <a:rPr lang="uk-UA" b="1">
                <a:latin typeface="Constantia" pitchFamily="18" charset="0"/>
              </a:rPr>
              <a:t>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313" y="2205038"/>
            <a:ext cx="201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onstantia" pitchFamily="18" charset="0"/>
              </a:rPr>
              <a:t>-  Орієнтація на майбутнє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296194" y="1808957"/>
            <a:ext cx="5032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5288" y="3141663"/>
            <a:ext cx="230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onstantia" pitchFamily="18" charset="0"/>
              </a:rPr>
              <a:t>- Прагнення до престижу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5288" y="4149725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onstantia" pitchFamily="18" charset="0"/>
              </a:rPr>
              <a:t>- Страх осуду, невдач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92500" y="2349500"/>
            <a:ext cx="1800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onstantia" pitchFamily="18" charset="0"/>
              </a:rPr>
              <a:t>- Орієнтація на власні схильності й здібності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19475" y="3933825"/>
            <a:ext cx="20161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onstantia" pitchFamily="18" charset="0"/>
              </a:rPr>
              <a:t>- Праця приносить задоволення, нею можна займатися і без зовнішнього тиску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227763" y="2276475"/>
            <a:ext cx="2592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onstantia" pitchFamily="18" charset="0"/>
              </a:rPr>
              <a:t>- Подобається учитель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56325" y="2924175"/>
            <a:ext cx="1944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onstantia" pitchFamily="18" charset="0"/>
              </a:rPr>
              <a:t>- Цікаво спланований урок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588125" y="4076700"/>
            <a:ext cx="15128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onstantia" pitchFamily="18" charset="0"/>
              </a:rPr>
              <a:t>- Зрозуміло, де можна застосувати певний матеріал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4248150" y="2239963"/>
            <a:ext cx="3603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6984207" y="1880394"/>
            <a:ext cx="6477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9" name="Picture 3" descr="D:\Геніальний методист\геніальний методист\Рисунки\Коллекция картинок (Microsoft)\j035449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61861">
            <a:off x="395288" y="4724400"/>
            <a:ext cx="23050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31913" y="692150"/>
            <a:ext cx="6696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Причини недостатньої позитивної мотивації:</a:t>
            </a:r>
          </a:p>
          <a:p>
            <a:endParaRPr lang="uk-UA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412875"/>
            <a:ext cx="91440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- Страх невдачі (4 - 6 класи )</a:t>
            </a:r>
          </a:p>
          <a:p>
            <a:endParaRPr lang="uk-UA">
              <a:latin typeface="Times New Roman" pitchFamily="18" charset="0"/>
              <a:cs typeface="Times New Roman" pitchFamily="18" charset="0"/>
            </a:endParaRP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- Хибні (негативні)цінності (7-9 класи)</a:t>
            </a:r>
          </a:p>
          <a:p>
            <a:endParaRPr lang="uk-UA">
              <a:latin typeface="Times New Roman" pitchFamily="18" charset="0"/>
              <a:cs typeface="Times New Roman" pitchFamily="18" charset="0"/>
            </a:endParaRP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- Недостатня зацікавленість</a:t>
            </a:r>
          </a:p>
          <a:p>
            <a:endParaRPr lang="uk-UA">
              <a:latin typeface="Times New Roman" pitchFamily="18" charset="0"/>
              <a:cs typeface="Times New Roman" pitchFamily="18" charset="0"/>
            </a:endParaRP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- Проблеми у навчанні</a:t>
            </a:r>
          </a:p>
          <a:p>
            <a:endParaRPr lang="uk-UA">
              <a:latin typeface="Times New Roman" pitchFamily="18" charset="0"/>
              <a:cs typeface="Times New Roman" pitchFamily="18" charset="0"/>
            </a:endParaRP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- Емоційна перевтома</a:t>
            </a:r>
          </a:p>
          <a:p>
            <a:endParaRPr lang="uk-UA">
              <a:latin typeface="Times New Roman" pitchFamily="18" charset="0"/>
              <a:cs typeface="Times New Roman" pitchFamily="18" charset="0"/>
            </a:endParaRP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- Низькі очікування </a:t>
            </a:r>
          </a:p>
          <a:p>
            <a:endParaRPr lang="uk-UA">
              <a:latin typeface="Times New Roman" pitchFamily="18" charset="0"/>
              <a:cs typeface="Times New Roman" pitchFamily="18" charset="0"/>
            </a:endParaRP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- Недостатнє навантаження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084763"/>
            <a:ext cx="7921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Times New Roman" pitchFamily="18" charset="0"/>
                <a:cs typeface="Times New Roman" pitchFamily="18" charset="0"/>
              </a:rPr>
              <a:t>Учні старших класів учаться краще,</a:t>
            </a:r>
          </a:p>
          <a:p>
            <a:pPr algn="ctr"/>
            <a:r>
              <a:rPr lang="uk-UA" sz="2400">
                <a:latin typeface="Times New Roman" pitchFamily="18" charset="0"/>
                <a:cs typeface="Times New Roman" pitchFamily="18" charset="0"/>
              </a:rPr>
              <a:t>Аби більше знати і вміти, отримати гарну оцінку. Не можуть навчатися краще, коли є цікавіші справи або учні не здатні змусити себе працювати.</a:t>
            </a:r>
          </a:p>
        </p:txBody>
      </p:sp>
      <p:pic>
        <p:nvPicPr>
          <p:cNvPr id="21508" name="Picture 1" descr="D:\Геніальний методист\геніальний методист\Рисунки\Коллекция картинок (Microsoft)\j0427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196975"/>
            <a:ext cx="52197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9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8640763" cy="6121400"/>
          </a:xfr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33375"/>
            <a:ext cx="8207375" cy="5903913"/>
          </a:xfr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431800"/>
          </a:xfrm>
        </p:spPr>
        <p:txBody>
          <a:bodyPr/>
          <a:lstStyle/>
          <a:p>
            <a:pPr algn="ctr"/>
            <a:r>
              <a:rPr lang="uk-UA" sz="2000" b="1" smtClean="0">
                <a:latin typeface="Times New Roman" pitchFamily="18" charset="0"/>
              </a:rPr>
              <a:t>ТЕСТ</a:t>
            </a:r>
            <a:endParaRPr lang="ru-RU" sz="2000" b="1" smtClean="0"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435975" cy="616585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1. Первый блин всегда комом.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2. Чья земля – того и хлеб.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3. Мягко стелет</a:t>
            </a:r>
            <a:r>
              <a:rPr lang="en-US" sz="1400" b="1" smtClean="0"/>
              <a:t> </a:t>
            </a:r>
            <a:r>
              <a:rPr lang="ru-RU" sz="1400" b="1" smtClean="0"/>
              <a:t> – жестко спать.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4. Ум хорошо, а два лучше.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5. Руби дерево по себе.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6. Худую траву с поля вон.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7. Не подмажешь – не поедешь.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8. Не вкус да цвет товарищей нет.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9. Чужая душа </a:t>
            </a:r>
            <a:r>
              <a:rPr lang="en-US" sz="1400" b="1" smtClean="0"/>
              <a:t>- </a:t>
            </a:r>
            <a:r>
              <a:rPr lang="ru-RU" sz="1400" b="1" smtClean="0"/>
              <a:t>потемки.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10.Загнанных лошадей следует пристреливать.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11. Лучше поздно, чем никогда.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12.Ни у кого нет полного ответа, но у каждого есть что добавить.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13.На языке мед, а на сердце лед.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14.Кто смел, тот и съел.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15. Цыплят по осени считают.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16. Правда в огне не горит и в воде не тонет.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17.Выше головы не прыгнешь, выше лба уши не вырастут.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18.Волка бояться – в лес не ходить.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19.Лучший способ разрешать споры – вовсе избегать их.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20.Выноси заботы на свет и держи с друзьями совет.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21.Ласковый теленок двух маток сосет, а упрямый – ни одной.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22.Всяк сверчок знай свой шесток. В чужие сани не садись.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23.На свете нет ничего, что заслужило бы спора.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24.Дружно – не грузно: согласного стада и волк не берет.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25.И мутную воду пьют в невзгоду.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26.Не зря, что Фоме огороды копать, а Яреме над ним воеводой стоять.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27.Дружба дружбой, а служба службой.</a:t>
            </a:r>
          </a:p>
          <a:p>
            <a:pPr marL="609600" indent="-609600">
              <a:lnSpc>
                <a:spcPct val="80000"/>
              </a:lnSpc>
            </a:pPr>
            <a:r>
              <a:rPr lang="ru-RU" sz="1400" b="1" smtClean="0"/>
              <a:t>28.В конечном счете, справедливость торжествует, а зло наказывается.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7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7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7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7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7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7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7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7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7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7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7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7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7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7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77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77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7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7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77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77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277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77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277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77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b__2011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lab__2011</Template>
  <TotalTime>0</TotalTime>
  <Words>664</Words>
  <Application>Microsoft Office PowerPoint</Application>
  <PresentationFormat>Экран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Wingdings</vt:lpstr>
      <vt:lpstr>Calibri</vt:lpstr>
      <vt:lpstr>Wingdings 2</vt:lpstr>
      <vt:lpstr>Times New Roman</vt:lpstr>
      <vt:lpstr>Constantia</vt:lpstr>
      <vt:lpstr>lab__2011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ТЕСТ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UserXP</cp:lastModifiedBy>
  <cp:revision>1</cp:revision>
  <dcterms:created xsi:type="dcterms:W3CDTF">2013-02-12T21:01:22Z</dcterms:created>
  <dcterms:modified xsi:type="dcterms:W3CDTF">2013-02-12T21:01:35Z</dcterms:modified>
</cp:coreProperties>
</file>